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7" r:id="rId2"/>
    <p:sldId id="279" r:id="rId3"/>
    <p:sldId id="268" r:id="rId4"/>
    <p:sldId id="298" r:id="rId5"/>
    <p:sldId id="281" r:id="rId6"/>
    <p:sldId id="282" r:id="rId7"/>
    <p:sldId id="269" r:id="rId8"/>
    <p:sldId id="280" r:id="rId9"/>
    <p:sldId id="283" r:id="rId10"/>
    <p:sldId id="297" r:id="rId11"/>
    <p:sldId id="284" r:id="rId12"/>
    <p:sldId id="285" r:id="rId13"/>
    <p:sldId id="286" r:id="rId14"/>
    <p:sldId id="299" r:id="rId15"/>
    <p:sldId id="287" r:id="rId16"/>
    <p:sldId id="293" r:id="rId17"/>
    <p:sldId id="300" r:id="rId18"/>
    <p:sldId id="288" r:id="rId19"/>
    <p:sldId id="289" r:id="rId20"/>
    <p:sldId id="290" r:id="rId21"/>
    <p:sldId id="294" r:id="rId22"/>
    <p:sldId id="291" r:id="rId23"/>
    <p:sldId id="301" r:id="rId24"/>
    <p:sldId id="292" r:id="rId25"/>
    <p:sldId id="296" r:id="rId26"/>
    <p:sldId id="295" r:id="rId27"/>
  </p:sldIdLst>
  <p:sldSz cx="9144000" cy="5143500" type="screen16x9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21B6A93-57C3-46ED-B062-4F4704364E69}">
          <p14:sldIdLst>
            <p14:sldId id="257"/>
            <p14:sldId id="279"/>
            <p14:sldId id="268"/>
            <p14:sldId id="298"/>
            <p14:sldId id="281"/>
            <p14:sldId id="282"/>
            <p14:sldId id="269"/>
            <p14:sldId id="280"/>
            <p14:sldId id="283"/>
            <p14:sldId id="297"/>
            <p14:sldId id="284"/>
            <p14:sldId id="285"/>
            <p14:sldId id="286"/>
            <p14:sldId id="299"/>
            <p14:sldId id="287"/>
            <p14:sldId id="293"/>
            <p14:sldId id="300"/>
            <p14:sldId id="288"/>
            <p14:sldId id="289"/>
            <p14:sldId id="290"/>
            <p14:sldId id="294"/>
            <p14:sldId id="291"/>
            <p14:sldId id="301"/>
            <p14:sldId id="292"/>
            <p14:sldId id="296"/>
            <p14:sldId id="29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712" autoAdjust="0"/>
  </p:normalViewPr>
  <p:slideViewPr>
    <p:cSldViewPr showGuides="1">
      <p:cViewPr>
        <p:scale>
          <a:sx n="75" d="100"/>
          <a:sy n="75" d="100"/>
        </p:scale>
        <p:origin x="-2664" y="-12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B2C3D-0251-466B-8D2D-0C829E895F44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E0158-E44B-40F0-95FA-E155861AC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197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56EDD-24B7-4325-9341-C03E39B82D13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0A492-6517-4D0E-B80E-FCA3259DD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573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0A492-6517-4D0E-B80E-FCA3259DD41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71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0A492-6517-4D0E-B80E-FCA3259DD41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71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0A492-6517-4D0E-B80E-FCA3259DD41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71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0A492-6517-4D0E-B80E-FCA3259DD41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71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0A492-6517-4D0E-B80E-FCA3259DD41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71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0A492-6517-4D0E-B80E-FCA3259DD41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71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0A492-6517-4D0E-B80E-FCA3259DD41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16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0A492-6517-4D0E-B80E-FCA3259DD41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16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0A492-6517-4D0E-B80E-FCA3259DD41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16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7653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6312"/>
            <a:ext cx="9144000" cy="357188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208" y="-22512"/>
            <a:ext cx="1063307" cy="655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8623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5249" y="699542"/>
            <a:ext cx="7488832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Overview of Food and Safety in the PRC</a:t>
            </a:r>
            <a:endParaRPr lang="en-US" sz="1400" b="1" dirty="0" smtClean="0"/>
          </a:p>
          <a:p>
            <a:pPr algn="ctr"/>
            <a:endParaRPr lang="en-US" sz="1100" dirty="0"/>
          </a:p>
          <a:p>
            <a:r>
              <a:rPr lang="en-US" sz="2000" dirty="0" smtClean="0"/>
              <a:t>ICC Event</a:t>
            </a:r>
          </a:p>
          <a:p>
            <a:r>
              <a:rPr lang="en-US" sz="2000" dirty="0" smtClean="0"/>
              <a:t>17 May 2017</a:t>
            </a:r>
          </a:p>
          <a:p>
            <a:endParaRPr lang="en-US" sz="2000" dirty="0"/>
          </a:p>
          <a:p>
            <a:r>
              <a:rPr lang="en-US" sz="2000" b="1" dirty="0"/>
              <a:t>d</a:t>
            </a:r>
            <a:r>
              <a:rPr lang="en-US" sz="2000" b="1" dirty="0" smtClean="0"/>
              <a:t>e Bedin &amp; Lee LLP</a:t>
            </a:r>
          </a:p>
          <a:p>
            <a:r>
              <a:rPr lang="en-US" sz="2000" i="1" dirty="0" smtClean="0"/>
              <a:t>Helen Morris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00940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000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Overview of Food Safety Laws</a:t>
            </a:r>
          </a:p>
          <a:p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18249" y="1101238"/>
            <a:ext cx="770485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Authorities:</a:t>
            </a:r>
          </a:p>
          <a:p>
            <a:pPr lvl="0"/>
            <a:endParaRPr lang="en-US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b="1" dirty="0"/>
              <a:t>The Food Safety Commission</a:t>
            </a:r>
            <a:r>
              <a:rPr lang="en-GB" dirty="0"/>
              <a:t>: analyses food security, studies and plans coordination of food safety work, proposes polices and measures for food safety supervision, and supervises the implementation of food safety regulatory </a:t>
            </a:r>
            <a:r>
              <a:rPr lang="en-GB" dirty="0" smtClean="0"/>
              <a:t>responsibly</a:t>
            </a:r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b="1" dirty="0"/>
              <a:t>The China Food and Drug Administration</a:t>
            </a:r>
            <a:r>
              <a:rPr lang="en-GB" dirty="0"/>
              <a:t> (“</a:t>
            </a:r>
            <a:r>
              <a:rPr lang="en-GB" b="1" dirty="0" err="1"/>
              <a:t>CFDA</a:t>
            </a:r>
            <a:r>
              <a:rPr lang="en-GB" dirty="0"/>
              <a:t>”): established in 2013: overseas food manufacturing, distribution and consumption and manages regulation processes for food and drug safety.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r>
              <a:rPr lang="en-US" dirty="0"/>
              <a:t> 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186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000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Overview of Food Safety Laws</a:t>
            </a:r>
          </a:p>
          <a:p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132880"/>
            <a:ext cx="77048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National food safety standards</a:t>
            </a:r>
          </a:p>
          <a:p>
            <a:pPr lvl="0"/>
            <a:endParaRPr lang="en-US" sz="2000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 Food Safety Law delegates power to the National </a:t>
            </a:r>
            <a:r>
              <a:rPr lang="en-US" sz="2000" dirty="0"/>
              <a:t>Health and Planning Commission </a:t>
            </a:r>
            <a:r>
              <a:rPr lang="en-US" sz="2000" dirty="0" smtClean="0"/>
              <a:t>to develop </a:t>
            </a:r>
            <a:r>
              <a:rPr lang="en-US" sz="2000" dirty="0"/>
              <a:t>and </a:t>
            </a:r>
            <a:r>
              <a:rPr lang="en-US" sz="2000" dirty="0" smtClean="0"/>
              <a:t>publish </a:t>
            </a:r>
            <a:r>
              <a:rPr lang="en-US" sz="2000" dirty="0"/>
              <a:t>national food safety standards which are industry </a:t>
            </a:r>
            <a:r>
              <a:rPr lang="en-US" sz="2000" dirty="0" smtClean="0"/>
              <a:t>specific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Businesses in the food and beverage sector should ensure compliance with </a:t>
            </a:r>
            <a:r>
              <a:rPr lang="en-US" sz="2000" b="1" dirty="0" smtClean="0"/>
              <a:t>both</a:t>
            </a:r>
            <a:r>
              <a:rPr lang="en-US" sz="2000" dirty="0" smtClean="0"/>
              <a:t> the Food Safety Law and industry specific food safety standards</a:t>
            </a:r>
            <a:endParaRPr lang="en-GB" sz="2000" dirty="0"/>
          </a:p>
          <a:p>
            <a:r>
              <a:rPr lang="en-US" dirty="0"/>
              <a:t> 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406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000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Changes to Food Safety Law</a:t>
            </a:r>
          </a:p>
          <a:p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915566"/>
            <a:ext cx="770485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Revision of Food Safety Law in 2015</a:t>
            </a:r>
          </a:p>
          <a:p>
            <a:pPr lvl="0"/>
            <a:endParaRPr lang="en-US" sz="2000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Numerous food scandals and the increase of food businesses  conducted through e-commerce led to decision to revise the 2009 Food Safety Law</a:t>
            </a:r>
          </a:p>
          <a:p>
            <a:pPr lvl="0"/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 new Food Safety Law imposes stricter controls and supervision on food, and more sever liabilities for offenders</a:t>
            </a:r>
          </a:p>
          <a:p>
            <a:pPr lvl="0"/>
            <a:endParaRPr lang="en-US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Introduced 49 new articles. 99 Articles amended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Came into effect on 1 October 2015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840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000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Changes to Food Safety Law</a:t>
            </a:r>
          </a:p>
          <a:p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132880"/>
            <a:ext cx="813690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lvl="0" indent="-347663">
              <a:buAutoNum type="romanLcPeriod"/>
            </a:pPr>
            <a:r>
              <a:rPr lang="en-US" sz="2000" b="1" dirty="0" smtClean="0"/>
              <a:t>Food labelling</a:t>
            </a:r>
          </a:p>
          <a:p>
            <a:pPr lvl="0"/>
            <a:endParaRPr lang="en-US" sz="2000" b="1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All imported food and beverage products must include a Chinese label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smtClean="0"/>
              <a:t>State product name, place of origin of food, exporter’s information.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Alcoholic beverages have additional labeling requirements under the food safety standards: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b="1" dirty="0" smtClean="0"/>
              <a:t>Wine</a:t>
            </a:r>
            <a:r>
              <a:rPr lang="en-US" dirty="0" smtClean="0"/>
              <a:t>: state type of wine, vintage, variety of grapes, place of origin and alcoholic strength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b="1" dirty="0" smtClean="0"/>
              <a:t>Beer</a:t>
            </a:r>
            <a:r>
              <a:rPr lang="en-US" dirty="0" smtClean="0"/>
              <a:t>: state bottling date, original wort concentration, name and address of producer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Health warning</a:t>
            </a:r>
            <a:endParaRPr lang="en-GB" sz="2000" dirty="0"/>
          </a:p>
          <a:p>
            <a:r>
              <a:rPr lang="en-US" dirty="0"/>
              <a:t> 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847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000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Changes to Food Safety Law</a:t>
            </a:r>
          </a:p>
          <a:p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132880"/>
            <a:ext cx="813690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ii. Food Packaging</a:t>
            </a:r>
          </a:p>
          <a:p>
            <a:pPr lvl="0"/>
            <a:endParaRPr lang="en-U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The 2015 amendments continue the move to safer food packaging begun in the 1980s. </a:t>
            </a:r>
            <a:endParaRPr lang="en-GB" sz="2000" dirty="0" smtClean="0"/>
          </a:p>
          <a:p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Numerous </a:t>
            </a:r>
            <a:r>
              <a:rPr lang="en-GB" sz="2000" dirty="0"/>
              <a:t>new standard have been introduced in the past 2 years relating to food contact plastics, paper, coating, rubber, glass and metal.</a:t>
            </a:r>
          </a:p>
          <a:p>
            <a:r>
              <a:rPr lang="en-US" dirty="0"/>
              <a:t> 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475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39688" y="-92546"/>
            <a:ext cx="8229600" cy="1000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Changes to Food Safety Law</a:t>
            </a:r>
          </a:p>
          <a:p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65477" y="884023"/>
            <a:ext cx="871296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lvl="0" indent="-347663"/>
            <a:r>
              <a:rPr lang="en-US" sz="2000" b="1" dirty="0" smtClean="0"/>
              <a:t>iii.    Regulatory control of imported foods</a:t>
            </a:r>
            <a:br>
              <a:rPr lang="en-US" sz="2000" b="1" dirty="0" smtClean="0"/>
            </a:br>
            <a:endParaRPr lang="en-US" sz="2000" b="1" dirty="0" smtClean="0"/>
          </a:p>
          <a:p>
            <a:pPr lvl="0"/>
            <a:r>
              <a:rPr lang="en-US" dirty="0" smtClean="0"/>
              <a:t>Overseas exporters and manufacturers of imported goods also regulated by the Food Safety Law</a:t>
            </a:r>
          </a:p>
          <a:p>
            <a:pPr lvl="0"/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Submit proof that national standards or international standards have been met to the AQSIQ for review</a:t>
            </a:r>
          </a:p>
          <a:p>
            <a:pPr lvl="0"/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Overseas exporters and manufacturers required to undertake that: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smtClean="0"/>
              <a:t>the imported food complies with the Food Safety Law and other relevant laws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smtClean="0"/>
              <a:t>Contents of the food labels are true</a:t>
            </a:r>
            <a:br>
              <a:rPr lang="en-US" dirty="0" smtClean="0"/>
            </a:b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GB" sz="2000" dirty="0"/>
          </a:p>
          <a:p>
            <a:r>
              <a:rPr lang="en-US" dirty="0"/>
              <a:t> 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173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39688" y="-92546"/>
            <a:ext cx="8229600" cy="1000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Changes to Food Safety Law</a:t>
            </a:r>
          </a:p>
          <a:p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65477" y="908422"/>
            <a:ext cx="871296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lvl="0" indent="-347663"/>
            <a:r>
              <a:rPr lang="en-US" sz="2000" b="1" dirty="0" smtClean="0"/>
              <a:t>iii.    Regulatory control of imported foods</a:t>
            </a:r>
            <a:br>
              <a:rPr lang="en-US" sz="2000" b="1" dirty="0" smtClean="0"/>
            </a:br>
            <a:endParaRPr lang="en-U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Imported food must be registered with AQSIQ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Establish a record system for all imported goods: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smtClean="0"/>
              <a:t>Names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smtClean="0"/>
              <a:t>Specifications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smtClean="0"/>
              <a:t>Quantities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smtClean="0"/>
              <a:t>Dates of production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smtClean="0"/>
              <a:t>Batch numbers of productions or imports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smtClean="0"/>
              <a:t>Shelf life</a:t>
            </a:r>
          </a:p>
          <a:p>
            <a:pPr lvl="1"/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GB" sz="2000" dirty="0"/>
          </a:p>
          <a:p>
            <a:r>
              <a:rPr lang="en-US" dirty="0"/>
              <a:t> 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892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39688" y="-92546"/>
            <a:ext cx="8229600" cy="1000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Changes to Food Safety Law</a:t>
            </a:r>
          </a:p>
          <a:p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65477" y="876713"/>
            <a:ext cx="87129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lvl="0" indent="-347663"/>
            <a:r>
              <a:rPr lang="en-US" sz="2000" b="1" dirty="0" smtClean="0"/>
              <a:t>iv.    Distribution</a:t>
            </a:r>
            <a:br>
              <a:rPr lang="en-US" sz="2000" b="1" dirty="0" smtClean="0"/>
            </a:br>
            <a:endParaRPr lang="en-US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All food distributors must be apply to their local office of the </a:t>
            </a:r>
            <a:r>
              <a:rPr lang="en-US" sz="2200" dirty="0" err="1"/>
              <a:t>CFDA</a:t>
            </a:r>
            <a:r>
              <a:rPr lang="en-US" sz="2200" dirty="0"/>
              <a:t> for a Food Distribution License</a:t>
            </a:r>
            <a:r>
              <a:rPr lang="en-US" sz="22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All alcohol distributors must complete filing procedures with the Ministry of Commerce.</a:t>
            </a:r>
            <a:endParaRPr lang="en-GB" sz="2200" dirty="0"/>
          </a:p>
          <a:p>
            <a:pPr lvl="1"/>
            <a:endParaRPr lang="en-US" sz="22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lvl="0"/>
            <a:endParaRPr lang="en-US" sz="2000" dirty="0"/>
          </a:p>
          <a:p>
            <a:pPr lvl="0"/>
            <a:endParaRPr lang="en-GB" sz="2000" dirty="0"/>
          </a:p>
          <a:p>
            <a:r>
              <a:rPr lang="en-US" dirty="0"/>
              <a:t> 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156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0776" y="915566"/>
            <a:ext cx="871296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v. Food Producer Databases</a:t>
            </a:r>
          </a:p>
          <a:p>
            <a:pPr lvl="0"/>
            <a:endParaRPr lang="en-US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Food Producers required to create a database which records the details of all </a:t>
            </a:r>
            <a:r>
              <a:rPr lang="en-US" sz="2000" dirty="0"/>
              <a:t>purchased food materials, food additives, food-related </a:t>
            </a:r>
            <a:r>
              <a:rPr lang="en-US" sz="2000" dirty="0" smtClean="0"/>
              <a:t>products used in food production</a:t>
            </a:r>
          </a:p>
          <a:p>
            <a:pPr lvl="0"/>
            <a:endParaRPr lang="en-US" sz="2000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b="1" dirty="0" smtClean="0"/>
              <a:t>Record</a:t>
            </a:r>
            <a:r>
              <a:rPr lang="en-US" sz="2000" dirty="0" smtClean="0"/>
              <a:t>: </a:t>
            </a:r>
            <a:r>
              <a:rPr lang="en-US" sz="2000" dirty="0"/>
              <a:t>quantity, hygienic certificate number, date of manufacturer, shelf life, names of exporters, names of purchasers and </a:t>
            </a:r>
            <a:r>
              <a:rPr lang="en-US" sz="2000" dirty="0" smtClean="0"/>
              <a:t>suppliers.</a:t>
            </a:r>
          </a:p>
          <a:p>
            <a:pPr lvl="1"/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Records retained for at least 6 months after expiry of product shelf-life or at least 2 years if food does not have a shelf life</a:t>
            </a:r>
          </a:p>
          <a:p>
            <a:endParaRPr lang="en-US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GB" sz="2000" dirty="0"/>
          </a:p>
          <a:p>
            <a:r>
              <a:rPr lang="en-US" dirty="0"/>
              <a:t> 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39688" y="7938"/>
            <a:ext cx="8229600" cy="1000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Changes to Food Safety Law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24175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1032" y="1008906"/>
            <a:ext cx="871296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vi. Special Foods (defined as health foods and infant foods)</a:t>
            </a:r>
          </a:p>
          <a:p>
            <a:pPr lvl="0"/>
            <a:endParaRPr lang="en-US" sz="2000" b="1" dirty="0" smtClean="0"/>
          </a:p>
          <a:p>
            <a:pPr lvl="0"/>
            <a:r>
              <a:rPr lang="en-US" sz="2000" b="1" i="1" dirty="0" smtClean="0"/>
              <a:t>Health Foods</a:t>
            </a:r>
            <a:endParaRPr lang="en-US" sz="2000" i="1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CFDA has </a:t>
            </a:r>
            <a:r>
              <a:rPr lang="en-US" sz="2000" dirty="0"/>
              <a:t>authority to compile, revise and publish catalogues of permitted ingredients and </a:t>
            </a:r>
            <a:r>
              <a:rPr lang="en-US" sz="2000" dirty="0" smtClean="0"/>
              <a:t>“health claims” </a:t>
            </a:r>
            <a:r>
              <a:rPr lang="en-US" sz="2000" dirty="0"/>
              <a:t>in </a:t>
            </a:r>
            <a:r>
              <a:rPr lang="en-US" sz="2000" dirty="0" smtClean="0"/>
              <a:t>products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/>
              <a:t>Regulation on Health Food Function Claim Catalogue </a:t>
            </a:r>
            <a:r>
              <a:rPr lang="en-US" sz="2000" dirty="0" smtClean="0"/>
              <a:t>and Ingredient Catalogue</a:t>
            </a:r>
          </a:p>
          <a:p>
            <a:pPr lvl="1"/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Health foods with catalogue ingredients: registered at FDA provisional level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Health foods with non catalogue ingredients: registered with </a:t>
            </a:r>
            <a:r>
              <a:rPr lang="en-US" sz="2000" dirty="0" err="1" smtClean="0"/>
              <a:t>CFDA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Advertisements must be approved by </a:t>
            </a:r>
            <a:r>
              <a:rPr lang="en-US" sz="2000" dirty="0" err="1" smtClean="0"/>
              <a:t>CFDA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Labels: </a:t>
            </a:r>
            <a:r>
              <a:rPr lang="en-US" sz="2000" dirty="0"/>
              <a:t>“</a:t>
            </a:r>
            <a:r>
              <a:rPr lang="en-US" sz="2000" i="1" dirty="0"/>
              <a:t>this product cannot replace medicine</a:t>
            </a:r>
            <a:r>
              <a:rPr lang="en-US" sz="2000" dirty="0"/>
              <a:t>”.</a:t>
            </a:r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GB" sz="2000" dirty="0"/>
          </a:p>
          <a:p>
            <a:r>
              <a:rPr lang="en-US" dirty="0"/>
              <a:t> 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39688" y="7938"/>
            <a:ext cx="8229600" cy="1000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Changes to Food Safety Law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4612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Agenda for Today</a:t>
            </a:r>
          </a:p>
          <a:p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31085" y="1210452"/>
            <a:ext cx="7920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2400" b="1" dirty="0" smtClean="0"/>
          </a:p>
          <a:p>
            <a:pPr lvl="0"/>
            <a:r>
              <a:rPr lang="en-US" sz="2400" b="1" dirty="0" smtClean="0"/>
              <a:t>Two main sections:</a:t>
            </a:r>
          </a:p>
          <a:p>
            <a:pPr lvl="0"/>
            <a:endParaRPr lang="en-US" sz="2400" b="1" dirty="0"/>
          </a:p>
          <a:p>
            <a:pPr marL="457200" lvl="0" indent="-457200">
              <a:buFont typeface="+mj-lt"/>
              <a:buAutoNum type="arabicParenR"/>
            </a:pPr>
            <a:r>
              <a:rPr lang="en-US" sz="2400" dirty="0" smtClean="0"/>
              <a:t>13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Five Year Plan on Food Safety</a:t>
            </a:r>
          </a:p>
          <a:p>
            <a:pPr marL="457200" lvl="0" indent="-457200">
              <a:buFont typeface="+mj-lt"/>
              <a:buAutoNum type="arabicParenR"/>
            </a:pPr>
            <a:endParaRPr lang="en-US" sz="2400" dirty="0" smtClean="0"/>
          </a:p>
          <a:p>
            <a:pPr marL="457200" lvl="0" indent="-457200">
              <a:buFont typeface="+mj-lt"/>
              <a:buAutoNum type="arabicParenR"/>
            </a:pPr>
            <a:r>
              <a:rPr lang="en-US" sz="2400" dirty="0" smtClean="0"/>
              <a:t>Overview of Food Safety Laws and highlight changes to the revised Food Safety Law in 2015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2263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3076" y="843558"/>
            <a:ext cx="871296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2000" b="1" dirty="0" smtClean="0"/>
          </a:p>
          <a:p>
            <a:pPr lvl="0"/>
            <a:r>
              <a:rPr lang="en-US" sz="2000" b="1" i="1" dirty="0" smtClean="0"/>
              <a:t>Infant Formula</a:t>
            </a:r>
          </a:p>
          <a:p>
            <a:pPr lvl="0"/>
            <a:endParaRPr lang="en-US" sz="2000" i="1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2008 tainted formula incident</a:t>
            </a:r>
          </a:p>
          <a:p>
            <a:pPr lvl="0"/>
            <a:endParaRPr lang="en-US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Manufacturers of infant formulas must register with </a:t>
            </a:r>
            <a:r>
              <a:rPr lang="en-US" sz="2000" dirty="0" err="1" smtClean="0"/>
              <a:t>CFDA</a:t>
            </a:r>
            <a:r>
              <a:rPr lang="en-US" sz="2000" dirty="0" smtClean="0"/>
              <a:t> </a:t>
            </a:r>
          </a:p>
          <a:p>
            <a:pPr lvl="0"/>
            <a:endParaRPr lang="en-US" sz="2000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 approval based upon research and development reports and other scientific material submitted to ensure formula is safe for consumption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GB" sz="2000" dirty="0"/>
          </a:p>
          <a:p>
            <a:r>
              <a:rPr lang="en-US" dirty="0"/>
              <a:t> 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39688" y="7938"/>
            <a:ext cx="8229600" cy="1000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Changes to Food Safety Law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589353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3076" y="771550"/>
            <a:ext cx="871296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2000" b="1" dirty="0" smtClean="0"/>
          </a:p>
          <a:p>
            <a:pPr lvl="0"/>
            <a:r>
              <a:rPr lang="en-US" sz="2000" b="1" i="1" dirty="0" smtClean="0"/>
              <a:t>Infant Formula</a:t>
            </a:r>
            <a:endParaRPr lang="en-US" sz="2000" i="1" dirty="0" smtClean="0"/>
          </a:p>
          <a:p>
            <a:pPr lvl="0"/>
            <a:endParaRPr lang="en-US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/>
              <a:t>Manufacturers are no longer permitted to re-package infant formula</a:t>
            </a:r>
            <a:r>
              <a:rPr lang="en-GB" sz="2000" dirty="0" smtClean="0"/>
              <a:t>;</a:t>
            </a:r>
          </a:p>
          <a:p>
            <a:pPr lvl="0"/>
            <a:endParaRPr lang="en-GB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/>
              <a:t>Manufactures are no long permitted to produce different brands of infant formula using the same formulation of infant formula</a:t>
            </a:r>
            <a:r>
              <a:rPr lang="en-GB" sz="2000" dirty="0" smtClean="0"/>
              <a:t>;</a:t>
            </a:r>
          </a:p>
          <a:p>
            <a:pPr lvl="0"/>
            <a:endParaRPr lang="en-GB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/>
              <a:t>Manufacturers can only registered a maximum of 9 formulas in 3 </a:t>
            </a:r>
            <a:r>
              <a:rPr lang="en-GB" sz="2000" dirty="0" smtClean="0"/>
              <a:t>series; and</a:t>
            </a:r>
          </a:p>
          <a:p>
            <a:pPr lvl="0"/>
            <a:endParaRPr lang="en-GB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/>
              <a:t>From 1 January 2018 the new regulations will apply to infant formula sold through cross-border e-commerce. </a:t>
            </a:r>
          </a:p>
          <a:p>
            <a:pPr lvl="0"/>
            <a:endParaRPr lang="en-US" sz="2000" dirty="0"/>
          </a:p>
          <a:p>
            <a:pPr lvl="0"/>
            <a:endParaRPr lang="en-GB" sz="2000" dirty="0"/>
          </a:p>
          <a:p>
            <a:r>
              <a:rPr lang="en-US" dirty="0"/>
              <a:t> 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39688" y="7938"/>
            <a:ext cx="8229600" cy="1000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Changes to Food Safety Law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16919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676" y="1022731"/>
            <a:ext cx="871296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vii. Third-party food providers (e-commerce platforms)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Due diligence requirement: ensure that food </a:t>
            </a:r>
            <a:r>
              <a:rPr lang="en-US" dirty="0"/>
              <a:t>traders </a:t>
            </a:r>
            <a:r>
              <a:rPr lang="en-US" dirty="0" smtClean="0"/>
              <a:t>are </a:t>
            </a:r>
            <a:r>
              <a:rPr lang="en-US" dirty="0"/>
              <a:t>registered </a:t>
            </a:r>
            <a:r>
              <a:rPr lang="en-US" dirty="0" smtClean="0"/>
              <a:t>in their own name and licensed</a:t>
            </a:r>
            <a:br>
              <a:rPr lang="en-US" dirty="0" smtClean="0"/>
            </a:b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Reporting obligation: must report food safety violations by food traders to CFDA</a:t>
            </a:r>
            <a:br>
              <a:rPr lang="en-US" dirty="0" smtClean="0"/>
            </a:b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Liability: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smtClean="0"/>
              <a:t>Subject to a fine and may be ordered to cease operation for failure to comply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smtClean="0"/>
              <a:t>Consumers may claim damages. Joint and several liability with food traders. </a:t>
            </a:r>
          </a:p>
          <a:p>
            <a:pPr lvl="1"/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CFDA’s national standards: Administrative </a:t>
            </a:r>
            <a:r>
              <a:rPr lang="en-US" dirty="0"/>
              <a:t>Measures for the Supervision of Online Food </a:t>
            </a:r>
            <a:r>
              <a:rPr lang="en-US" dirty="0" smtClean="0"/>
              <a:t>Trading</a:t>
            </a:r>
            <a:endParaRPr lang="en-US" dirty="0"/>
          </a:p>
          <a:p>
            <a:pPr lvl="0"/>
            <a:endParaRPr lang="en-GB" sz="2000" dirty="0"/>
          </a:p>
          <a:p>
            <a:r>
              <a:rPr lang="en-US" dirty="0"/>
              <a:t> 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39688" y="7938"/>
            <a:ext cx="8229600" cy="1000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Changes to Food Safety Law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5251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676" y="1022731"/>
            <a:ext cx="87129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viii. Cross-border e-commerce platforms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r>
              <a:rPr lang="en-GB" sz="2000" dirty="0"/>
              <a:t>New rules to regulate the provision of food to China based consumers via cross border e-commerce were partially introduced in April 2016, with the rest coming into effect on 11 May 2017. For example:</a:t>
            </a:r>
          </a:p>
          <a:p>
            <a:r>
              <a:rPr lang="en-GB" sz="2000" dirty="0"/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Higher taxes were </a:t>
            </a:r>
            <a:r>
              <a:rPr lang="en-GB" sz="2000" dirty="0" smtClean="0"/>
              <a:t>introduced.</a:t>
            </a:r>
            <a:endParaRPr lang="en-GB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A positive list was introduced, whereby anything which is not on the list cannot be sold through cross-border online </a:t>
            </a:r>
            <a:r>
              <a:rPr lang="en-GB" sz="2000" dirty="0" smtClean="0"/>
              <a:t>platforms.</a:t>
            </a:r>
            <a:endParaRPr lang="en-GB" sz="2000" dirty="0"/>
          </a:p>
          <a:p>
            <a:pPr lvl="0"/>
            <a:endParaRPr lang="en-GB" sz="2000" dirty="0"/>
          </a:p>
          <a:p>
            <a:r>
              <a:rPr lang="en-US" dirty="0"/>
              <a:t> 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39688" y="7938"/>
            <a:ext cx="8229600" cy="1000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Changes to Food Safety Law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54419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5679" y="699542"/>
            <a:ext cx="871296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ix. Penalties</a:t>
            </a:r>
          </a:p>
          <a:p>
            <a:endParaRPr lang="en-GB" sz="2000" i="1" dirty="0" smtClean="0"/>
          </a:p>
          <a:p>
            <a:r>
              <a:rPr lang="en-GB" sz="2000" i="1" dirty="0" smtClean="0"/>
              <a:t>Administrative </a:t>
            </a:r>
            <a:r>
              <a:rPr lang="en-GB" sz="2000" i="1" dirty="0"/>
              <a:t>Liability</a:t>
            </a:r>
            <a:r>
              <a:rPr lang="en-GB" sz="2000" i="1" dirty="0" smtClean="0"/>
              <a:t>:</a:t>
            </a:r>
          </a:p>
          <a:p>
            <a:endParaRPr lang="en-GB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Penalties up to 30 x purchase price of the food in question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Third parties knowingly involved in illegal acts, such as third party platforms, food testing agents, public media and certification authorities, may be jointly liable to a fine of not less than </a:t>
            </a:r>
            <a:r>
              <a:rPr lang="en-GB" dirty="0" err="1"/>
              <a:t>RMB</a:t>
            </a:r>
            <a:r>
              <a:rPr lang="en-GB" dirty="0"/>
              <a:t> 50,000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Life time ban on working in food industry if sentence to imprisonment for violation of the </a:t>
            </a:r>
            <a:r>
              <a:rPr lang="en-GB" dirty="0" err="1"/>
              <a:t>FSL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Food traders that engage in food trading without a proper license are subject to a fine of 20 times the value of the food product. </a:t>
            </a:r>
            <a:r>
              <a:rPr lang="en-US" dirty="0"/>
              <a:t> 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The minimum fine for common food safety violations, such as the sale of expired goods, has been increased to </a:t>
            </a:r>
            <a:r>
              <a:rPr lang="en-GB" dirty="0" err="1"/>
              <a:t>RMB</a:t>
            </a:r>
            <a:r>
              <a:rPr lang="en-GB" dirty="0"/>
              <a:t> 50,000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39688" y="7938"/>
            <a:ext cx="8229600" cy="1000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Changes to Food Safety Law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499137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676" y="771550"/>
            <a:ext cx="871296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ix. Penalties</a:t>
            </a:r>
          </a:p>
          <a:p>
            <a:endParaRPr lang="en-GB" sz="2000" i="1" dirty="0" smtClean="0"/>
          </a:p>
          <a:p>
            <a:r>
              <a:rPr lang="en-GB" sz="2000" i="1" dirty="0" smtClean="0"/>
              <a:t>Civil </a:t>
            </a:r>
            <a:r>
              <a:rPr lang="en-GB" sz="2000" i="1" dirty="0"/>
              <a:t>Liability </a:t>
            </a:r>
            <a:endParaRPr lang="en-GB" sz="2000" i="1" dirty="0" smtClean="0"/>
          </a:p>
          <a:p>
            <a:endParaRPr lang="en-GB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/>
              <a:t>Consumer can choose to claim against the manufacturer or the retailer. Whoever receives the claim must pay.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/>
              <a:t>Third parties knowingly assisting a manufacturer or retailer’s non-compliance will be jointly liable to the customer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/>
              <a:t> </a:t>
            </a:r>
            <a:r>
              <a:rPr lang="en-GB" sz="2000" dirty="0" err="1"/>
              <a:t>eCommece</a:t>
            </a:r>
            <a:r>
              <a:rPr lang="en-GB" sz="2000" dirty="0"/>
              <a:t> platforms are jointly liable with food manufacturers and distributors who fail to authenticate the status of the seller or verify their license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/>
              <a:t>Punitive damages: 10 time purchase price of 3 x loss. Minimum damages: </a:t>
            </a:r>
            <a:r>
              <a:rPr lang="en-GB" sz="2000" dirty="0" err="1"/>
              <a:t>RMB</a:t>
            </a:r>
            <a:r>
              <a:rPr lang="en-GB" sz="2000" dirty="0"/>
              <a:t> 1,000</a:t>
            </a:r>
          </a:p>
          <a:p>
            <a:pPr lvl="0"/>
            <a:endParaRPr lang="en-GB" sz="2000" dirty="0"/>
          </a:p>
          <a:p>
            <a:r>
              <a:rPr lang="en-US" sz="2000" dirty="0"/>
              <a:t> </a:t>
            </a:r>
            <a:endParaRPr lang="en-GB" sz="2000" dirty="0"/>
          </a:p>
          <a:p>
            <a:pPr lvl="0"/>
            <a:endParaRPr lang="en-GB" sz="2000" dirty="0"/>
          </a:p>
          <a:p>
            <a:r>
              <a:rPr lang="en-US" dirty="0"/>
              <a:t> 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39688" y="7938"/>
            <a:ext cx="8229600" cy="1000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Changes to Food Safety Law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230092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676" y="843558"/>
            <a:ext cx="871296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smtClean="0"/>
              <a:t>ix. </a:t>
            </a:r>
            <a:r>
              <a:rPr lang="en-US" sz="2000" b="1" dirty="0" smtClean="0"/>
              <a:t>Penalties</a:t>
            </a:r>
          </a:p>
          <a:p>
            <a:endParaRPr lang="en-GB" sz="2000" i="1" dirty="0" smtClean="0"/>
          </a:p>
          <a:p>
            <a:r>
              <a:rPr lang="en-GB" sz="2000" i="1" dirty="0" smtClean="0"/>
              <a:t>Criminal</a:t>
            </a:r>
            <a:endParaRPr lang="en-GB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/>
              <a:t>Enforcing criminal liability if the activity constituting the violation amounts to a </a:t>
            </a:r>
            <a:r>
              <a:rPr lang="en-GB" sz="2000" dirty="0" smtClean="0"/>
              <a:t>crime.</a:t>
            </a:r>
          </a:p>
          <a:p>
            <a:pPr lvl="0"/>
            <a:endParaRPr lang="en-GB" sz="2000" dirty="0"/>
          </a:p>
          <a:p>
            <a:pPr lvl="0"/>
            <a:r>
              <a:rPr lang="en-GB" sz="2000" dirty="0" smtClean="0"/>
              <a:t>A </a:t>
            </a:r>
            <a:r>
              <a:rPr lang="en-GB" sz="2000" dirty="0"/>
              <a:t>number of cases have already been prosecuted: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/>
              <a:t>2016: </a:t>
            </a:r>
            <a:r>
              <a:rPr lang="en-GB" sz="2000" dirty="0" err="1"/>
              <a:t>OSI</a:t>
            </a:r>
            <a:r>
              <a:rPr lang="en-GB" sz="2000" dirty="0"/>
              <a:t> Group LLC: American company was fined </a:t>
            </a:r>
            <a:r>
              <a:rPr lang="en-GB" sz="2000" dirty="0" err="1"/>
              <a:t>RMB</a:t>
            </a:r>
            <a:r>
              <a:rPr lang="en-GB" sz="2000" dirty="0"/>
              <a:t> 2.4 million and 10 employees sent to prison, including an Australian citizen (3 years). Case related to the reuse of returned food and doctoring of production dates of meat products.  </a:t>
            </a:r>
          </a:p>
          <a:p>
            <a:pPr lvl="0"/>
            <a:endParaRPr lang="en-GB" sz="2000" dirty="0"/>
          </a:p>
          <a:p>
            <a:r>
              <a:rPr lang="en-US" dirty="0"/>
              <a:t> 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39688" y="7938"/>
            <a:ext cx="8229600" cy="1000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Changes to Food Safety Law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20449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7504" y="274638"/>
            <a:ext cx="8579296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 13</a:t>
            </a:r>
            <a:r>
              <a:rPr lang="en-US" b="1" baseline="30000" dirty="0" smtClean="0"/>
              <a:t>th</a:t>
            </a:r>
            <a:r>
              <a:rPr lang="en-US" b="1" dirty="0" smtClean="0"/>
              <a:t> Five Year Plan on Food Safety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131590"/>
            <a:ext cx="849694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The Five Year Plan announced this February outlines three main areas of enhanced </a:t>
            </a:r>
            <a:r>
              <a:rPr lang="en-US" sz="2000" dirty="0"/>
              <a:t>supervision of food safety to better protect public </a:t>
            </a:r>
            <a:r>
              <a:rPr lang="en-US" sz="2000" dirty="0" smtClean="0"/>
              <a:t>health.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Numerous food safety scandals in the recent years have led to widespread public concern on food safety in the </a:t>
            </a:r>
            <a:r>
              <a:rPr lang="en-US" sz="2000" dirty="0" err="1"/>
              <a:t>PRC</a:t>
            </a:r>
            <a:r>
              <a:rPr lang="en-US" sz="2000" dirty="0"/>
              <a:t>. For example</a:t>
            </a:r>
            <a:r>
              <a:rPr lang="en-US" sz="2000" dirty="0" smtClean="0"/>
              <a:t>:</a:t>
            </a:r>
          </a:p>
          <a:p>
            <a:endParaRPr lang="en-GB" sz="2000" dirty="0"/>
          </a:p>
          <a:p>
            <a:pPr marL="914400" lvl="0" indent="-457200">
              <a:buFont typeface="Wingdings" panose="05000000000000000000" pitchFamily="2" charset="2"/>
              <a:buChar char="Ø"/>
            </a:pPr>
            <a:r>
              <a:rPr lang="en-US" sz="2000" dirty="0"/>
              <a:t>Melamine tainted infant formula in 2008;</a:t>
            </a:r>
            <a:endParaRPr lang="en-GB" sz="2000" dirty="0"/>
          </a:p>
          <a:p>
            <a:pPr marL="914400" lvl="0" indent="-457200">
              <a:buFont typeface="Wingdings" panose="05000000000000000000" pitchFamily="2" charset="2"/>
              <a:buChar char="Ø"/>
            </a:pPr>
            <a:r>
              <a:rPr lang="en-US" sz="2000" dirty="0"/>
              <a:t>15,000 dead pigs in Huangpu River, Shanghai; and</a:t>
            </a:r>
            <a:endParaRPr lang="en-GB" sz="2000" dirty="0"/>
          </a:p>
          <a:p>
            <a:pPr marL="914400" lvl="0" indent="-457200">
              <a:buFont typeface="Wingdings" panose="05000000000000000000" pitchFamily="2" charset="2"/>
              <a:buChar char="Ø"/>
            </a:pPr>
            <a:r>
              <a:rPr lang="en-US" sz="2000" dirty="0"/>
              <a:t>Sale of 40 year old frozen meat.</a:t>
            </a:r>
            <a:endParaRPr lang="en-GB" sz="2000" dirty="0"/>
          </a:p>
          <a:p>
            <a:pPr lvl="0"/>
            <a:endParaRPr lang="en-US" sz="2000" b="1" dirty="0" smtClean="0"/>
          </a:p>
          <a:p>
            <a:pPr lvl="0"/>
            <a:endParaRPr lang="en-US" sz="2000" b="1" dirty="0" smtClean="0"/>
          </a:p>
          <a:p>
            <a:pPr lvl="0"/>
            <a:endParaRPr lang="en-US" sz="2000" b="1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3654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7504" y="274638"/>
            <a:ext cx="8579296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 13</a:t>
            </a:r>
            <a:r>
              <a:rPr lang="en-US" b="1" baseline="30000" dirty="0" smtClean="0"/>
              <a:t>th</a:t>
            </a:r>
            <a:r>
              <a:rPr lang="en-US" b="1" dirty="0" smtClean="0"/>
              <a:t> Five Year Plan on Food Safety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15256" y="1131590"/>
            <a:ext cx="849694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 smtClean="0"/>
              <a:t>The Five Year Plan focuses on 3 key areas: </a:t>
            </a:r>
          </a:p>
          <a:p>
            <a:pPr lvl="0"/>
            <a:endParaRPr lang="en-US" sz="2000" b="1" dirty="0"/>
          </a:p>
          <a:p>
            <a:pPr marL="342900" lvl="0" indent="-342900">
              <a:buAutoNum type="arabicParenR"/>
            </a:pPr>
            <a:r>
              <a:rPr lang="en-US" sz="2000" b="1" dirty="0" smtClean="0"/>
              <a:t>Strengthening food safety supervision processes: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Control use of highly poisonous farm chemicals and prevent contamination of agricultural products;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Conduct stricter supervision of the production and sale of food via new business channels, e.g. e-commerce and online food-ordering;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Strengthen punishments on overuse of food additives, industrial ingredients, fake production and expiration dates, and exaggerated advertisements; and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Control export and import of food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5736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13</a:t>
            </a:r>
            <a:r>
              <a:rPr lang="en-US" b="1" baseline="30000" dirty="0" smtClean="0"/>
              <a:t>th</a:t>
            </a:r>
            <a:r>
              <a:rPr lang="en-US" b="1" dirty="0" smtClean="0"/>
              <a:t> Five Year Plan on Food Safety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97446" y="1417638"/>
            <a:ext cx="794910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2) Increase frequency of food inspections and risk assessments</a:t>
            </a:r>
          </a:p>
          <a:p>
            <a:pPr lvl="0"/>
            <a:endParaRPr lang="en-US" sz="20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Conduct random inspections and risk assessments, including at village and town level</a:t>
            </a:r>
          </a:p>
          <a:p>
            <a:pPr lvl="1"/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Conduct sample tests to cover all types of food by 2020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0528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962" y="1419622"/>
            <a:ext cx="84960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 smtClean="0"/>
              <a:t>3) Strengthen food safety standards</a:t>
            </a:r>
          </a:p>
          <a:p>
            <a:pPr lvl="0"/>
            <a:endParaRPr lang="en-US" sz="20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Amend national food safety standards to catch up with international quality levels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Set over 300 national standards – to cover consumer foods, agricultural products and pesticides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Speed up the introduction of laws relating to the protection of soil contamination and management of grain and fertilizers</a:t>
            </a:r>
            <a:endParaRPr lang="en-US" sz="2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7849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13</a:t>
            </a:r>
            <a:r>
              <a:rPr lang="en-US" b="1" baseline="30000" dirty="0" smtClean="0"/>
              <a:t>th</a:t>
            </a:r>
            <a:r>
              <a:rPr lang="en-US" b="1" dirty="0" smtClean="0"/>
              <a:t> Five Year Plan on Food Safety</a:t>
            </a:r>
          </a:p>
        </p:txBody>
      </p:sp>
    </p:spTree>
    <p:extLst>
      <p:ext uri="{BB962C8B-B14F-4D97-AF65-F5344CB8AC3E}">
        <p14:creationId xmlns:p14="http://schemas.microsoft.com/office/powerpoint/2010/main" val="4293252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000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Overview of Food Safety Laws</a:t>
            </a:r>
          </a:p>
          <a:p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915566"/>
            <a:ext cx="84352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dirty="0" smtClean="0"/>
          </a:p>
          <a:p>
            <a:pPr lvl="0"/>
            <a:r>
              <a:rPr lang="en-US" b="1" dirty="0" smtClean="0"/>
              <a:t>Food Safety Law of the People’s Republic of China </a:t>
            </a:r>
            <a:r>
              <a:rPr lang="en-US" dirty="0" smtClean="0"/>
              <a:t>(“</a:t>
            </a:r>
            <a:r>
              <a:rPr lang="en-US" b="1" dirty="0" smtClean="0"/>
              <a:t>Food Safety Law”</a:t>
            </a:r>
            <a:r>
              <a:rPr lang="en-US" dirty="0" smtClean="0"/>
              <a:t>)</a:t>
            </a:r>
          </a:p>
          <a:p>
            <a:pPr lvl="0"/>
            <a:endParaRPr lang="en-US" b="1" dirty="0"/>
          </a:p>
          <a:p>
            <a:pPr lvl="0"/>
            <a:r>
              <a:rPr lang="en-US" b="1" i="1" dirty="0" smtClean="0"/>
              <a:t>Background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First enacted in 2009 to consolidate hundred of regulations and standards on food and beverage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Amended again in 2015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Food Safety Law attempts to further ensure food safety and to protect the public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err="1" smtClean="0"/>
              <a:t>tracebility</a:t>
            </a:r>
            <a:r>
              <a:rPr lang="en-US" dirty="0" smtClean="0"/>
              <a:t>”</a:t>
            </a:r>
          </a:p>
          <a:p>
            <a:pPr lvl="0"/>
            <a:endParaRPr lang="en-US" dirty="0"/>
          </a:p>
          <a:p>
            <a:pPr lvl="0"/>
            <a:r>
              <a:rPr lang="en-US" b="1" i="1" dirty="0" smtClean="0"/>
              <a:t>Definition of “Food”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All finished products and raw materials that people eat or drink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Includes all beverages</a:t>
            </a:r>
          </a:p>
        </p:txBody>
      </p:sp>
    </p:spTree>
    <p:extLst>
      <p:ext uri="{BB962C8B-B14F-4D97-AF65-F5344CB8AC3E}">
        <p14:creationId xmlns:p14="http://schemas.microsoft.com/office/powerpoint/2010/main" val="3311187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000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Overview of Food Safety Laws</a:t>
            </a:r>
          </a:p>
          <a:p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132880"/>
            <a:ext cx="77048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Activities governed by Food Safety Law:</a:t>
            </a:r>
          </a:p>
          <a:p>
            <a:pPr lvl="0"/>
            <a:endParaRPr lang="en-US" dirty="0" smtClean="0"/>
          </a:p>
          <a:p>
            <a:pPr marL="342900" lvl="0" indent="-342900">
              <a:buFont typeface="+mj-lt"/>
              <a:buAutoNum type="alphaLcParenR"/>
            </a:pPr>
            <a:r>
              <a:rPr lang="en-US" dirty="0" smtClean="0"/>
              <a:t>Food </a:t>
            </a:r>
            <a:r>
              <a:rPr lang="en-US" dirty="0"/>
              <a:t>production, processing, sales and catering services;</a:t>
            </a:r>
          </a:p>
          <a:p>
            <a:pPr marL="342900" lvl="0" indent="-342900">
              <a:buFont typeface="+mj-lt"/>
              <a:buAutoNum type="alphaLcParenR"/>
            </a:pPr>
            <a:r>
              <a:rPr lang="en-US" dirty="0" smtClean="0"/>
              <a:t>Production </a:t>
            </a:r>
            <a:r>
              <a:rPr lang="en-US" dirty="0"/>
              <a:t>of trade in food additives;</a:t>
            </a:r>
          </a:p>
          <a:p>
            <a:pPr marL="342900" lvl="0" indent="-342900">
              <a:buFont typeface="+mj-lt"/>
              <a:buAutoNum type="alphaLcParenR"/>
            </a:pPr>
            <a:r>
              <a:rPr lang="en-US" dirty="0" smtClean="0"/>
              <a:t>Production </a:t>
            </a:r>
            <a:r>
              <a:rPr lang="en-US" dirty="0"/>
              <a:t>of and trade in packing materials, containers, detergents, disinfectants for food, utensils and equipment for food production and trade; </a:t>
            </a:r>
          </a:p>
          <a:p>
            <a:pPr marL="342900" lvl="0" indent="-342900">
              <a:buFont typeface="+mj-lt"/>
              <a:buAutoNum type="alphaLcParenR"/>
            </a:pPr>
            <a:r>
              <a:rPr lang="en-US" dirty="0" smtClean="0"/>
              <a:t>Use </a:t>
            </a:r>
            <a:r>
              <a:rPr lang="en-US" dirty="0"/>
              <a:t>of food additives and food-related products by food producers and traders;</a:t>
            </a:r>
          </a:p>
          <a:p>
            <a:pPr marL="342900" lvl="0" indent="-342900">
              <a:buFont typeface="+mj-lt"/>
              <a:buAutoNum type="alphaLcParenR"/>
            </a:pPr>
            <a:r>
              <a:rPr lang="en-US" dirty="0" smtClean="0"/>
              <a:t>Storage </a:t>
            </a:r>
            <a:r>
              <a:rPr lang="en-US" dirty="0"/>
              <a:t>and transport of food; and</a:t>
            </a:r>
          </a:p>
          <a:p>
            <a:pPr marL="342900" lvl="0" indent="-342900">
              <a:buFont typeface="+mj-lt"/>
              <a:buAutoNum type="alphaLcParenR"/>
            </a:pPr>
            <a:r>
              <a:rPr lang="en-US" dirty="0" smtClean="0"/>
              <a:t>Safety </a:t>
            </a:r>
            <a:r>
              <a:rPr lang="en-US" dirty="0"/>
              <a:t>management of food, food additives and food-related products.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444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000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Overview of Food Safety Laws</a:t>
            </a:r>
          </a:p>
          <a:p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095860"/>
            <a:ext cx="77048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Authorities:</a:t>
            </a:r>
          </a:p>
          <a:p>
            <a:pPr lvl="0"/>
            <a:endParaRPr lang="en-US" sz="20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The </a:t>
            </a:r>
            <a:r>
              <a:rPr lang="en-GB" b="1" dirty="0"/>
              <a:t>National Health and Family Planning Commission: </a:t>
            </a:r>
            <a:r>
              <a:rPr lang="en-GB" dirty="0"/>
              <a:t>monitors and assess food safety risks and develops/publishes national food safety standards with the </a:t>
            </a:r>
            <a:r>
              <a:rPr lang="en-GB" dirty="0" err="1"/>
              <a:t>CFDA</a:t>
            </a:r>
            <a:r>
              <a:rPr lang="en-GB" dirty="0"/>
              <a:t>. </a:t>
            </a:r>
            <a:endParaRPr lang="en-GB" dirty="0" smtClean="0"/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b="1" dirty="0"/>
              <a:t>The General Administration of Quality Supervision, Inspection and Quarantine</a:t>
            </a:r>
            <a:r>
              <a:rPr lang="en-GB" dirty="0"/>
              <a:t> (“</a:t>
            </a:r>
            <a:r>
              <a:rPr lang="en-GB" b="1" dirty="0" err="1"/>
              <a:t>AQSIQ</a:t>
            </a:r>
            <a:r>
              <a:rPr lang="en-GB" b="1" dirty="0"/>
              <a:t>”): </a:t>
            </a:r>
            <a:r>
              <a:rPr lang="en-GB" dirty="0"/>
              <a:t>regulates imported and exported food.</a:t>
            </a:r>
            <a:r>
              <a:rPr lang="en-US" dirty="0"/>
              <a:t> </a:t>
            </a:r>
            <a:endParaRPr lang="en-US" dirty="0" smtClean="0"/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b="1" dirty="0"/>
              <a:t>The Ministry of Agriculture</a:t>
            </a:r>
            <a:r>
              <a:rPr lang="en-GB" dirty="0"/>
              <a:t>: regulates farm products, livestock, and </a:t>
            </a:r>
            <a:r>
              <a:rPr lang="en-GB" dirty="0" smtClean="0"/>
              <a:t>genetically </a:t>
            </a:r>
            <a:r>
              <a:rPr lang="en-GB" dirty="0"/>
              <a:t>modified food.</a:t>
            </a:r>
          </a:p>
          <a:p>
            <a:r>
              <a:rPr lang="en-US" dirty="0"/>
              <a:t> 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858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3903</TotalTime>
  <Words>1519</Words>
  <Application>Microsoft Office PowerPoint</Application>
  <PresentationFormat>On-screen Show (16:9)</PresentationFormat>
  <Paragraphs>275</Paragraphs>
  <Slides>26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DBL</dc:creator>
  <cp:lastModifiedBy>Valentina Sandri</cp:lastModifiedBy>
  <cp:revision>181</cp:revision>
  <cp:lastPrinted>2016-11-07T09:59:14Z</cp:lastPrinted>
  <dcterms:created xsi:type="dcterms:W3CDTF">2016-03-07T05:50:22Z</dcterms:created>
  <dcterms:modified xsi:type="dcterms:W3CDTF">2017-05-15T05:52:19Z</dcterms:modified>
</cp:coreProperties>
</file>