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77" r:id="rId3"/>
    <p:sldId id="278" r:id="rId4"/>
    <p:sldId id="267" r:id="rId5"/>
    <p:sldId id="280" r:id="rId6"/>
    <p:sldId id="281" r:id="rId7"/>
    <p:sldId id="261" r:id="rId8"/>
    <p:sldId id="282" r:id="rId9"/>
    <p:sldId id="259" r:id="rId10"/>
    <p:sldId id="264" r:id="rId11"/>
    <p:sldId id="265" r:id="rId12"/>
    <p:sldId id="266" r:id="rId13"/>
    <p:sldId id="268" r:id="rId14"/>
    <p:sldId id="286" r:id="rId15"/>
    <p:sldId id="291" r:id="rId16"/>
    <p:sldId id="293" r:id="rId17"/>
    <p:sldId id="287" r:id="rId18"/>
    <p:sldId id="279" r:id="rId19"/>
    <p:sldId id="288" r:id="rId20"/>
    <p:sldId id="289" r:id="rId21"/>
    <p:sldId id="283" r:id="rId22"/>
    <p:sldId id="269" r:id="rId23"/>
    <p:sldId id="310" r:id="rId24"/>
    <p:sldId id="292" r:id="rId25"/>
    <p:sldId id="294" r:id="rId26"/>
    <p:sldId id="298" r:id="rId27"/>
    <p:sldId id="299" r:id="rId28"/>
    <p:sldId id="305" r:id="rId29"/>
    <p:sldId id="304" r:id="rId30"/>
    <p:sldId id="300" r:id="rId31"/>
    <p:sldId id="301" r:id="rId32"/>
    <p:sldId id="302" r:id="rId33"/>
    <p:sldId id="303" r:id="rId34"/>
    <p:sldId id="295" r:id="rId35"/>
    <p:sldId id="296" r:id="rId36"/>
    <p:sldId id="306" r:id="rId37"/>
    <p:sldId id="308" r:id="rId38"/>
    <p:sldId id="309" r:id="rId39"/>
    <p:sldId id="276" r:id="rId4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81" autoAdjust="0"/>
    <p:restoredTop sz="94660"/>
  </p:normalViewPr>
  <p:slideViewPr>
    <p:cSldViewPr snapToGrid="0">
      <p:cViewPr varScale="1">
        <p:scale>
          <a:sx n="70" d="100"/>
          <a:sy n="70" d="100"/>
        </p:scale>
        <p:origin x="548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55507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81749"/>
            <a:ext cx="12192000" cy="476251"/>
          </a:xfrm>
          <a:prstGeom prst="rect">
            <a:avLst/>
          </a:prstGeom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22945" y="-30016"/>
            <a:ext cx="1417743" cy="8741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24571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 ftr="0" dt="0"/>
  <p:txStyles>
    <p:titleStyle>
      <a:lvl1pPr algn="ctr" defTabSz="1219170" rtl="0" eaLnBrk="1" latinLnBrk="0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4A4260DD-B47C-49EB-9D1E-CF53696B9691}"/>
              </a:ext>
            </a:extLst>
          </p:cNvPr>
          <p:cNvSpPr/>
          <p:nvPr/>
        </p:nvSpPr>
        <p:spPr>
          <a:xfrm>
            <a:off x="2812252" y="1541248"/>
            <a:ext cx="6763390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E-Commerce in China </a:t>
            </a:r>
          </a:p>
          <a:p>
            <a:pPr algn="ctr"/>
            <a:endParaRPr lang="en-HK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HK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16 November 2017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94083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91EA8577-C4E0-4293-8215-C65D127A343D}"/>
              </a:ext>
            </a:extLst>
          </p:cNvPr>
          <p:cNvSpPr/>
          <p:nvPr/>
        </p:nvSpPr>
        <p:spPr>
          <a:xfrm>
            <a:off x="1718527" y="237238"/>
            <a:ext cx="826238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Traditional </a:t>
            </a:r>
            <a:r>
              <a:rPr lang="en-US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commerce </a:t>
            </a:r>
            <a:r>
              <a:rPr lang="en-US" sz="4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vs. </a:t>
            </a:r>
            <a:r>
              <a:rPr lang="en-US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E-commerce </a:t>
            </a:r>
            <a:endParaRPr lang="en-US" sz="4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="" xmlns:a16="http://schemas.microsoft.com/office/drawing/2014/main" id="{0F543ED6-74F1-4864-B72A-15EA842A00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3152508"/>
              </p:ext>
            </p:extLst>
          </p:nvPr>
        </p:nvGraphicFramePr>
        <p:xfrm>
          <a:off x="1046375" y="1275846"/>
          <a:ext cx="10180950" cy="49364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93650">
                  <a:extLst>
                    <a:ext uri="{9D8B030D-6E8A-4147-A177-3AD203B41FA5}">
                      <a16:colId xmlns="" xmlns:a16="http://schemas.microsoft.com/office/drawing/2014/main" val="3241154982"/>
                    </a:ext>
                  </a:extLst>
                </a:gridCol>
                <a:gridCol w="3393650">
                  <a:extLst>
                    <a:ext uri="{9D8B030D-6E8A-4147-A177-3AD203B41FA5}">
                      <a16:colId xmlns="" xmlns:a16="http://schemas.microsoft.com/office/drawing/2014/main" val="3552762860"/>
                    </a:ext>
                  </a:extLst>
                </a:gridCol>
                <a:gridCol w="3393650">
                  <a:extLst>
                    <a:ext uri="{9D8B030D-6E8A-4147-A177-3AD203B41FA5}">
                      <a16:colId xmlns="" xmlns:a16="http://schemas.microsoft.com/office/drawing/2014/main" val="3171427989"/>
                    </a:ext>
                  </a:extLst>
                </a:gridCol>
              </a:tblGrid>
              <a:tr h="987283">
                <a:tc>
                  <a:txBody>
                    <a:bodyPr/>
                    <a:lstStyle/>
                    <a:p>
                      <a:endParaRPr lang="en-HK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algn="ctr"/>
                      <a:r>
                        <a:rPr lang="en-HK" dirty="0" smtClean="0">
                          <a:solidFill>
                            <a:sysClr val="windowText" lastClr="000000"/>
                          </a:solidFill>
                        </a:rPr>
                        <a:t>Comparator </a:t>
                      </a:r>
                      <a:endParaRPr lang="en-HK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HK" sz="240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algn="ctr"/>
                      <a:r>
                        <a:rPr lang="en-HK" sz="2400" dirty="0">
                          <a:solidFill>
                            <a:sysClr val="windowText" lastClr="000000"/>
                          </a:solidFill>
                        </a:rPr>
                        <a:t>Traditional commerce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HK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algn="ctr"/>
                      <a:r>
                        <a:rPr lang="en-HK" dirty="0">
                          <a:solidFill>
                            <a:sysClr val="windowText" lastClr="000000"/>
                          </a:solidFill>
                        </a:rPr>
                        <a:t>E-commerce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872711070"/>
                  </a:ext>
                </a:extLst>
              </a:tr>
              <a:tr h="987283">
                <a:tc>
                  <a:txBody>
                    <a:bodyPr/>
                    <a:lstStyle/>
                    <a:p>
                      <a:pPr algn="just"/>
                      <a:r>
                        <a:rPr lang="en-HK" dirty="0" smtClean="0"/>
                        <a:t>Preparing to trade</a:t>
                      </a:r>
                      <a:endParaRPr lang="en-H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HK" dirty="0"/>
                        <a:t> </a:t>
                      </a:r>
                      <a:r>
                        <a:rPr lang="en-HK" dirty="0" smtClean="0"/>
                        <a:t>Physical trade</a:t>
                      </a:r>
                      <a:r>
                        <a:rPr lang="en-HK" baseline="0" dirty="0" smtClean="0"/>
                        <a:t> outlet</a:t>
                      </a:r>
                      <a:endParaRPr lang="en-H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HK" sz="2000" dirty="0" smtClean="0"/>
                        <a:t>Website </a:t>
                      </a:r>
                      <a:endParaRPr lang="en-HK" sz="2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827181231"/>
                  </a:ext>
                </a:extLst>
              </a:tr>
              <a:tr h="987283">
                <a:tc>
                  <a:txBody>
                    <a:bodyPr/>
                    <a:lstStyle/>
                    <a:p>
                      <a:r>
                        <a:rPr lang="en-HK" dirty="0" smtClean="0"/>
                        <a:t>Trade </a:t>
                      </a:r>
                      <a:r>
                        <a:rPr lang="en-HK" dirty="0"/>
                        <a:t>negotiation process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HK" sz="2000" dirty="0" smtClean="0"/>
                        <a:t>Oral </a:t>
                      </a:r>
                      <a:r>
                        <a:rPr lang="en-HK" sz="2000" dirty="0"/>
                        <a:t>consultation </a:t>
                      </a:r>
                      <a:r>
                        <a:rPr lang="en-HK" sz="2000" dirty="0" smtClean="0"/>
                        <a:t>or </a:t>
                      </a:r>
                      <a:r>
                        <a:rPr lang="en-HK" sz="2000" dirty="0"/>
                        <a:t>paper trade documents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HK" dirty="0" smtClean="0"/>
                        <a:t>Electronic</a:t>
                      </a:r>
                      <a:endParaRPr lang="en-HK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55719827"/>
                  </a:ext>
                </a:extLst>
              </a:tr>
              <a:tr h="987283">
                <a:tc>
                  <a:txBody>
                    <a:bodyPr/>
                    <a:lstStyle/>
                    <a:p>
                      <a:r>
                        <a:rPr lang="en-HK" dirty="0" smtClean="0"/>
                        <a:t>Execution </a:t>
                      </a:r>
                      <a:r>
                        <a:rPr lang="en-HK" dirty="0"/>
                        <a:t>of the contract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HK" altLang="zh-CN" dirty="0"/>
                        <a:t>Commercial contract in </a:t>
                      </a:r>
                      <a:r>
                        <a:rPr lang="en-US" altLang="zh-CN" dirty="0"/>
                        <a:t>written form</a:t>
                      </a:r>
                      <a:endParaRPr lang="en-H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HK" dirty="0" smtClean="0"/>
                        <a:t>Check</a:t>
                      </a:r>
                      <a:r>
                        <a:rPr lang="en-HK" baseline="0" dirty="0" smtClean="0"/>
                        <a:t> box/electronic signature</a:t>
                      </a:r>
                      <a:endParaRPr lang="en-HK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640653621"/>
                  </a:ext>
                </a:extLst>
              </a:tr>
              <a:tr h="987283">
                <a:tc>
                  <a:txBody>
                    <a:bodyPr/>
                    <a:lstStyle/>
                    <a:p>
                      <a:r>
                        <a:rPr lang="en-HK" dirty="0" smtClean="0"/>
                        <a:t>Payment</a:t>
                      </a:r>
                      <a:endParaRPr lang="en-H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HK" dirty="0" smtClean="0"/>
                        <a:t>Card, cheque </a:t>
                      </a:r>
                      <a:r>
                        <a:rPr lang="en-HK" dirty="0"/>
                        <a:t>or cash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HK" dirty="0" err="1" smtClean="0"/>
                        <a:t>Paypal</a:t>
                      </a:r>
                      <a:r>
                        <a:rPr lang="en-HK" dirty="0" smtClean="0"/>
                        <a:t>/</a:t>
                      </a:r>
                      <a:r>
                        <a:rPr lang="en-HK" dirty="0" err="1" smtClean="0"/>
                        <a:t>Alipay</a:t>
                      </a:r>
                      <a:r>
                        <a:rPr lang="en-HK" baseline="0" dirty="0" smtClean="0"/>
                        <a:t> or cash on delivery</a:t>
                      </a:r>
                      <a:endParaRPr lang="en-HK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75928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55434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17BBB1D5-4B8D-4110-9796-815EDF1142C7}"/>
              </a:ext>
            </a:extLst>
          </p:cNvPr>
          <p:cNvSpPr txBox="1"/>
          <p:nvPr/>
        </p:nvSpPr>
        <p:spPr>
          <a:xfrm>
            <a:off x="411951" y="2055035"/>
            <a:ext cx="10908321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HK" sz="2600" b="1" dirty="0" smtClean="0"/>
              <a:t>Impact </a:t>
            </a:r>
            <a:r>
              <a:rPr lang="en-HK" sz="2600" b="1" dirty="0"/>
              <a:t>on organizational management</a:t>
            </a:r>
          </a:p>
          <a:p>
            <a:endParaRPr lang="en-HK" sz="26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HK" sz="2600" dirty="0" smtClean="0"/>
              <a:t>Company’s interactions </a:t>
            </a:r>
            <a:r>
              <a:rPr lang="en-HK" sz="2600" dirty="0"/>
              <a:t>with </a:t>
            </a:r>
            <a:r>
              <a:rPr lang="en-HK" sz="2600" dirty="0" smtClean="0"/>
              <a:t>customers </a:t>
            </a:r>
            <a:r>
              <a:rPr lang="en-HK" sz="2600" dirty="0"/>
              <a:t>changes: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HK" sz="2600" dirty="0" smtClean="0"/>
              <a:t>Labour </a:t>
            </a:r>
            <a:r>
              <a:rPr lang="en-HK" sz="2600" dirty="0"/>
              <a:t>and resources will change. Less shop workers, more delivery personnel.</a:t>
            </a:r>
            <a:endParaRPr lang="en-US" sz="26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HK" sz="2600" dirty="0" smtClean="0"/>
              <a:t>No time or geographical restrictions (in theory)</a:t>
            </a:r>
            <a:endParaRPr lang="en-HK" sz="2600" dirty="0"/>
          </a:p>
          <a:p>
            <a:endParaRPr lang="en-HK" sz="2600" dirty="0"/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91EA8577-C4E0-4293-8215-C65D127A343D}"/>
              </a:ext>
            </a:extLst>
          </p:cNvPr>
          <p:cNvSpPr/>
          <p:nvPr/>
        </p:nvSpPr>
        <p:spPr>
          <a:xfrm>
            <a:off x="1471639" y="167573"/>
            <a:ext cx="826238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Traditional </a:t>
            </a:r>
            <a:r>
              <a:rPr lang="en-US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commerce </a:t>
            </a:r>
            <a:r>
              <a:rPr lang="en-US" sz="4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vs. </a:t>
            </a:r>
            <a:r>
              <a:rPr lang="en-US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E-commerce </a:t>
            </a:r>
            <a:endParaRPr lang="en-US" sz="4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949452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5D48B0CD-0527-427F-ACDB-8A077722D552}"/>
              </a:ext>
            </a:extLst>
          </p:cNvPr>
          <p:cNvSpPr/>
          <p:nvPr/>
        </p:nvSpPr>
        <p:spPr>
          <a:xfrm>
            <a:off x="1487672" y="2693957"/>
            <a:ext cx="9522836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HK" sz="4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China’s E-Commerce Development </a:t>
            </a:r>
            <a:endParaRPr lang="en-US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399401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7DB85912-374D-4802-9F19-D8FB56C35A50}"/>
              </a:ext>
            </a:extLst>
          </p:cNvPr>
          <p:cNvSpPr/>
          <p:nvPr/>
        </p:nvSpPr>
        <p:spPr>
          <a:xfrm>
            <a:off x="1789478" y="346684"/>
            <a:ext cx="81605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E-commerce Trends in China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55286FA8-687C-48FB-8821-D175BEBE0B22}"/>
              </a:ext>
            </a:extLst>
          </p:cNvPr>
          <p:cNvSpPr txBox="1"/>
          <p:nvPr/>
        </p:nvSpPr>
        <p:spPr>
          <a:xfrm>
            <a:off x="216817" y="1677970"/>
            <a:ext cx="1144414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HK" sz="2800" dirty="0"/>
              <a:t>The 2016 general report of China’ electronic commerce development issued by China’s Ministry Of Commerce shows a steady rise in</a:t>
            </a:r>
            <a:r>
              <a:rPr lang="en-HK" sz="2800" dirty="0" smtClean="0"/>
              <a:t>:</a:t>
            </a:r>
          </a:p>
          <a:p>
            <a:endParaRPr lang="en-US" sz="280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HK" sz="2800" dirty="0"/>
              <a:t>number of China's online shopping users,</a:t>
            </a:r>
            <a:endParaRPr lang="en-US" sz="280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HK" sz="2800" dirty="0"/>
              <a:t>the trading volume of e-commerce transactions </a:t>
            </a:r>
            <a:endParaRPr lang="en-US" sz="280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HK" sz="2800" dirty="0"/>
              <a:t>the number of e-commerce practitioners </a:t>
            </a:r>
            <a:endParaRPr lang="en-US" sz="280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HK" sz="2800" dirty="0"/>
              <a:t>Online retail transaction volume</a:t>
            </a:r>
            <a:endParaRPr lang="en-US" sz="280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HK" sz="2800" dirty="0"/>
              <a:t>rural network retail transaction volume</a:t>
            </a:r>
            <a:endParaRPr lang="en-US" sz="280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HK" sz="2800" dirty="0"/>
              <a:t>e-commerce services revenue </a:t>
            </a:r>
            <a:endParaRPr lang="en-US" sz="280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HK" sz="2800" dirty="0"/>
              <a:t>third-party Internet payment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992841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7DB85912-374D-4802-9F19-D8FB56C35A50}"/>
              </a:ext>
            </a:extLst>
          </p:cNvPr>
          <p:cNvSpPr/>
          <p:nvPr/>
        </p:nvSpPr>
        <p:spPr>
          <a:xfrm>
            <a:off x="1789478" y="346684"/>
            <a:ext cx="81605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E-commerce Trends in China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55286FA8-687C-48FB-8821-D175BEBE0B22}"/>
              </a:ext>
            </a:extLst>
          </p:cNvPr>
          <p:cNvSpPr txBox="1"/>
          <p:nvPr/>
        </p:nvSpPr>
        <p:spPr>
          <a:xfrm>
            <a:off x="381409" y="1626630"/>
            <a:ext cx="1144414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dirty="0" smtClean="0"/>
              <a:t>The e-commerce </a:t>
            </a:r>
            <a:r>
              <a:rPr lang="en-US" sz="2800" dirty="0"/>
              <a:t>silk </a:t>
            </a:r>
            <a:r>
              <a:rPr lang="en-US" sz="2800" dirty="0" smtClean="0"/>
              <a:t>road:</a:t>
            </a:r>
          </a:p>
          <a:p>
            <a:pPr lvl="0"/>
            <a:endParaRPr lang="en-US" sz="280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Overseas </a:t>
            </a:r>
            <a:r>
              <a:rPr lang="en-US" sz="2800" dirty="0"/>
              <a:t>suppliers </a:t>
            </a:r>
            <a:r>
              <a:rPr lang="en-US" sz="2800" dirty="0" smtClean="0"/>
              <a:t>using cross-border e-commerce to </a:t>
            </a:r>
            <a:r>
              <a:rPr lang="en-US" sz="2800" dirty="0"/>
              <a:t>enter the Chinese </a:t>
            </a:r>
            <a:r>
              <a:rPr lang="en-US" sz="2800" dirty="0" smtClean="0"/>
              <a:t>market, e.g. forgoing traditional flagship stores.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Chinese </a:t>
            </a:r>
            <a:r>
              <a:rPr lang="en-US" sz="2800" dirty="0"/>
              <a:t>enterprises </a:t>
            </a:r>
            <a:r>
              <a:rPr lang="en-US" sz="2800" dirty="0" smtClean="0"/>
              <a:t>using cross-border e-commerce </a:t>
            </a:r>
            <a:r>
              <a:rPr lang="en-US" sz="2800" dirty="0"/>
              <a:t>platform to create </a:t>
            </a:r>
            <a:r>
              <a:rPr lang="en-US" sz="2800" dirty="0" smtClean="0"/>
              <a:t>their brand </a:t>
            </a:r>
            <a:r>
              <a:rPr lang="en-US" sz="2800" dirty="0"/>
              <a:t>and to sell products.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Cross-border </a:t>
            </a:r>
            <a:r>
              <a:rPr lang="en-US" sz="2800" dirty="0"/>
              <a:t>e-commerce </a:t>
            </a:r>
            <a:r>
              <a:rPr lang="en-US" sz="2800" dirty="0" smtClean="0"/>
              <a:t>infrastructure, e.g. overseas </a:t>
            </a:r>
            <a:r>
              <a:rPr lang="en-US" sz="2800" dirty="0"/>
              <a:t>warehouses, overseas operations </a:t>
            </a:r>
            <a:r>
              <a:rPr lang="en-US" sz="2800" dirty="0" err="1" smtClean="0"/>
              <a:t>centre</a:t>
            </a:r>
            <a:r>
              <a:rPr lang="en-US" sz="2800" dirty="0" smtClean="0"/>
              <a:t> </a:t>
            </a:r>
            <a:r>
              <a:rPr lang="en-US" sz="2800" dirty="0"/>
              <a:t>and overseas e-commerce </a:t>
            </a:r>
            <a:r>
              <a:rPr lang="en-US" sz="2800" dirty="0" smtClean="0"/>
              <a:t>parks.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774578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7DB85912-374D-4802-9F19-D8FB56C35A50}"/>
              </a:ext>
            </a:extLst>
          </p:cNvPr>
          <p:cNvSpPr/>
          <p:nvPr/>
        </p:nvSpPr>
        <p:spPr>
          <a:xfrm>
            <a:off x="1789478" y="346684"/>
            <a:ext cx="81605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E-commerce Trends in China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55286FA8-687C-48FB-8821-D175BEBE0B22}"/>
              </a:ext>
            </a:extLst>
          </p:cNvPr>
          <p:cNvSpPr txBox="1"/>
          <p:nvPr/>
        </p:nvSpPr>
        <p:spPr>
          <a:xfrm>
            <a:off x="320947" y="1459111"/>
            <a:ext cx="11444140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600" dirty="0" smtClean="0"/>
              <a:t>The 13</a:t>
            </a:r>
            <a:r>
              <a:rPr lang="en-US" sz="2600" baseline="30000" dirty="0" smtClean="0"/>
              <a:t>th</a:t>
            </a:r>
            <a:r>
              <a:rPr lang="en-US" sz="2600" dirty="0" smtClean="0"/>
              <a:t> 5 Year Development </a:t>
            </a:r>
            <a:r>
              <a:rPr lang="en-US" sz="2600" dirty="0"/>
              <a:t>Plan for </a:t>
            </a:r>
            <a:r>
              <a:rPr lang="en-US" sz="2600" dirty="0" smtClean="0"/>
              <a:t>e-commerce</a:t>
            </a:r>
          </a:p>
          <a:p>
            <a:pPr lvl="0"/>
            <a:endParaRPr lang="en-GB" sz="26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600" dirty="0"/>
              <a:t>Jointly issued by </a:t>
            </a:r>
            <a:r>
              <a:rPr lang="en-HK" sz="2600" dirty="0"/>
              <a:t>Ministry of Commerce, Office of the Central Leading Group for Cyberspace Affairs and State Development and Reform Commission </a:t>
            </a:r>
            <a:endParaRPr lang="en-GB" sz="26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600" dirty="0"/>
              <a:t>Duel objectives: economic growth and social development</a:t>
            </a:r>
            <a:endParaRPr lang="en-GB" sz="26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600" dirty="0"/>
              <a:t>By 2020:</a:t>
            </a:r>
            <a:endParaRPr lang="en-GB" sz="2600" dirty="0"/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sz="2600" dirty="0"/>
              <a:t>business transactions through </a:t>
            </a:r>
            <a:r>
              <a:rPr lang="en-US" sz="2600" dirty="0" smtClean="0"/>
              <a:t>e-commerce </a:t>
            </a:r>
            <a:r>
              <a:rPr lang="en-US" sz="2600" dirty="0"/>
              <a:t>platforms: RMB </a:t>
            </a:r>
            <a:r>
              <a:rPr lang="en-US" sz="2600" dirty="0">
                <a:solidFill>
                  <a:srgbClr val="FF0000"/>
                </a:solidFill>
              </a:rPr>
              <a:t>40trillion</a:t>
            </a:r>
            <a:endParaRPr lang="en-GB" sz="2600" dirty="0">
              <a:solidFill>
                <a:srgbClr val="FF0000"/>
              </a:solidFill>
            </a:endParaRP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sz="2600" dirty="0"/>
              <a:t>online retail sales: </a:t>
            </a:r>
            <a:r>
              <a:rPr lang="en-US" sz="2600" dirty="0" err="1"/>
              <a:t>RMB</a:t>
            </a:r>
            <a:r>
              <a:rPr lang="en-US" sz="2600" dirty="0"/>
              <a:t> </a:t>
            </a:r>
            <a:r>
              <a:rPr lang="en-US" sz="2600" dirty="0">
                <a:solidFill>
                  <a:srgbClr val="FF0000"/>
                </a:solidFill>
              </a:rPr>
              <a:t>10 trillion</a:t>
            </a:r>
            <a:endParaRPr lang="en-GB" sz="2600" dirty="0">
              <a:solidFill>
                <a:srgbClr val="FF0000"/>
              </a:solidFill>
            </a:endParaRP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sz="2600" dirty="0"/>
              <a:t>related workforce: </a:t>
            </a:r>
            <a:r>
              <a:rPr lang="en-US" sz="2600" dirty="0">
                <a:solidFill>
                  <a:srgbClr val="FF0000"/>
                </a:solidFill>
              </a:rPr>
              <a:t>50 </a:t>
            </a:r>
            <a:r>
              <a:rPr lang="en-US" sz="2600" dirty="0" smtClean="0">
                <a:solidFill>
                  <a:srgbClr val="FF0000"/>
                </a:solidFill>
              </a:rPr>
              <a:t>million</a:t>
            </a:r>
          </a:p>
          <a:p>
            <a:pPr lvl="1"/>
            <a:endParaRPr lang="en-GB" sz="2200" dirty="0"/>
          </a:p>
          <a:p>
            <a:r>
              <a:rPr lang="en-US" dirty="0"/>
              <a:t> </a:t>
            </a:r>
            <a:endParaRPr lang="en-GB" sz="140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90615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7DB85912-374D-4802-9F19-D8FB56C35A50}"/>
              </a:ext>
            </a:extLst>
          </p:cNvPr>
          <p:cNvSpPr/>
          <p:nvPr/>
        </p:nvSpPr>
        <p:spPr>
          <a:xfrm>
            <a:off x="1789478" y="346684"/>
            <a:ext cx="81605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E-commerce Trends in China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55286FA8-687C-48FB-8821-D175BEBE0B22}"/>
              </a:ext>
            </a:extLst>
          </p:cNvPr>
          <p:cNvSpPr txBox="1"/>
          <p:nvPr/>
        </p:nvSpPr>
        <p:spPr>
          <a:xfrm>
            <a:off x="215069" y="1725771"/>
            <a:ext cx="1144414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900" dirty="0" smtClean="0"/>
              <a:t>The 13</a:t>
            </a:r>
            <a:r>
              <a:rPr lang="en-US" sz="2900" baseline="30000" dirty="0" smtClean="0"/>
              <a:t>th</a:t>
            </a:r>
            <a:r>
              <a:rPr lang="en-US" sz="2900" dirty="0" smtClean="0"/>
              <a:t> 5 Year Development </a:t>
            </a:r>
            <a:r>
              <a:rPr lang="en-US" sz="2900" dirty="0"/>
              <a:t>Plan for </a:t>
            </a:r>
            <a:r>
              <a:rPr lang="en-US" sz="2900" dirty="0" smtClean="0"/>
              <a:t>e-commerce</a:t>
            </a:r>
          </a:p>
          <a:p>
            <a:pPr lvl="0"/>
            <a:endParaRPr lang="en-GB" sz="29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900" dirty="0" smtClean="0"/>
              <a:t>To </a:t>
            </a:r>
            <a:r>
              <a:rPr lang="en-US" sz="2900" dirty="0"/>
              <a:t>be achieved by focuses on 4 major “aspects”</a:t>
            </a:r>
            <a:endParaRPr lang="en-GB" sz="2900" dirty="0"/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sz="2900" dirty="0"/>
              <a:t>constructing the e-commerce information infrastructure</a:t>
            </a:r>
            <a:endParaRPr lang="en-GB" sz="2900" dirty="0"/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sz="2900" dirty="0"/>
              <a:t>nurturing new business forms and emerging markets</a:t>
            </a:r>
            <a:endParaRPr lang="en-GB" sz="2900" dirty="0"/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sz="2900" dirty="0"/>
              <a:t>developing the e-commerce market</a:t>
            </a:r>
            <a:endParaRPr lang="en-GB" sz="2900" dirty="0"/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sz="2900" dirty="0"/>
              <a:t>building up new order for e-commerce</a:t>
            </a:r>
            <a:endParaRPr lang="en-GB" sz="2900" dirty="0"/>
          </a:p>
          <a:p>
            <a:r>
              <a:rPr lang="en-US" sz="2900" dirty="0"/>
              <a:t> </a:t>
            </a:r>
            <a:endParaRPr lang="en-GB" sz="290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43104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7DB85912-374D-4802-9F19-D8FB56C35A50}"/>
              </a:ext>
            </a:extLst>
          </p:cNvPr>
          <p:cNvSpPr/>
          <p:nvPr/>
        </p:nvSpPr>
        <p:spPr>
          <a:xfrm>
            <a:off x="1789478" y="346684"/>
            <a:ext cx="81605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E-commerce Trends in China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55286FA8-687C-48FB-8821-D175BEBE0B22}"/>
              </a:ext>
            </a:extLst>
          </p:cNvPr>
          <p:cNvSpPr txBox="1"/>
          <p:nvPr/>
        </p:nvSpPr>
        <p:spPr>
          <a:xfrm>
            <a:off x="271681" y="1571766"/>
            <a:ext cx="1144414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600" dirty="0"/>
              <a:t>The 13</a:t>
            </a:r>
            <a:r>
              <a:rPr lang="en-US" sz="2600" baseline="30000" dirty="0"/>
              <a:t>th</a:t>
            </a:r>
            <a:r>
              <a:rPr lang="en-US" sz="2600" dirty="0"/>
              <a:t> 5 Year Development Plan for e-commerce</a:t>
            </a:r>
          </a:p>
          <a:p>
            <a:pPr lvl="0"/>
            <a:endParaRPr lang="en-US" sz="26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600" dirty="0" smtClean="0"/>
              <a:t>The </a:t>
            </a:r>
            <a:r>
              <a:rPr lang="en-US" sz="2600" dirty="0"/>
              <a:t>plan also sets out how the authorities will indirectly promote and protect the e-commerce </a:t>
            </a:r>
            <a:r>
              <a:rPr lang="en-US" sz="2600" dirty="0" smtClean="0"/>
              <a:t>industry:</a:t>
            </a:r>
          </a:p>
          <a:p>
            <a:pPr lvl="0"/>
            <a:endParaRPr lang="en-GB" sz="2600" dirty="0"/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sz="2600" dirty="0"/>
              <a:t>prohibiting administrative organs from using their powers to eliminate or limit competition on the e-commerce market</a:t>
            </a:r>
            <a:endParaRPr lang="en-GB" sz="2600" dirty="0"/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sz="2600" dirty="0"/>
              <a:t>preventing trade monopolies</a:t>
            </a:r>
            <a:endParaRPr lang="en-GB" sz="2600" dirty="0"/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sz="2600" dirty="0"/>
              <a:t>cracking down on unfair competition activities. </a:t>
            </a:r>
            <a:endParaRPr lang="en-GB" sz="2600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GB" sz="140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551529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1EE8DB88-EF96-48F1-9636-6FFD8E3E38C1}"/>
              </a:ext>
            </a:extLst>
          </p:cNvPr>
          <p:cNvSpPr/>
          <p:nvPr/>
        </p:nvSpPr>
        <p:spPr>
          <a:xfrm>
            <a:off x="621792" y="478660"/>
            <a:ext cx="980340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E-commerce Trends in China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0CEFAC07-4091-47B7-9659-BD7529C7197A}"/>
              </a:ext>
            </a:extLst>
          </p:cNvPr>
          <p:cNvSpPr txBox="1"/>
          <p:nvPr/>
        </p:nvSpPr>
        <p:spPr>
          <a:xfrm>
            <a:off x="233111" y="1309657"/>
            <a:ext cx="11604396" cy="7263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HK" sz="3200" dirty="0"/>
          </a:p>
          <a:p>
            <a:pPr>
              <a:spcAft>
                <a:spcPts val="600"/>
              </a:spcAft>
            </a:pPr>
            <a:r>
              <a:rPr lang="en-US" sz="3200" dirty="0" smtClean="0"/>
              <a:t>Southwest China</a:t>
            </a:r>
          </a:p>
          <a:p>
            <a:pPr>
              <a:spcAft>
                <a:spcPts val="600"/>
              </a:spcAft>
            </a:pPr>
            <a:endParaRPr lang="en-US" sz="3200" dirty="0"/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 smtClean="0"/>
              <a:t>Chengdu/Chongqing Cross-border </a:t>
            </a:r>
            <a:r>
              <a:rPr lang="en-US" sz="3200" dirty="0"/>
              <a:t>E-commerce Public Service </a:t>
            </a:r>
            <a:r>
              <a:rPr lang="en-US" sz="3200" dirty="0" smtClean="0"/>
              <a:t>Platforms </a:t>
            </a:r>
            <a:endParaRPr lang="en-US" sz="3200" dirty="0" smtClean="0"/>
          </a:p>
          <a:p>
            <a:pPr marL="914400" lvl="1" indent="-4572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3200" dirty="0" smtClean="0"/>
              <a:t>Chongqing launched 2015</a:t>
            </a:r>
          </a:p>
          <a:p>
            <a:pPr marL="914400" lvl="1" indent="-4572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3200" dirty="0" smtClean="0"/>
              <a:t>Chengdu l</a:t>
            </a:r>
            <a:r>
              <a:rPr lang="en-HK" sz="3200" dirty="0" err="1" smtClean="0"/>
              <a:t>aunched</a:t>
            </a:r>
            <a:r>
              <a:rPr lang="en-HK" sz="3200" dirty="0" smtClean="0"/>
              <a:t> </a:t>
            </a:r>
            <a:r>
              <a:rPr lang="en-HK" sz="3200" dirty="0" smtClean="0"/>
              <a:t>February 2016</a:t>
            </a:r>
          </a:p>
          <a:p>
            <a:pPr marL="914400" lvl="1" indent="-4572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3200" dirty="0" smtClean="0"/>
              <a:t>“one-stop shop” : customs </a:t>
            </a:r>
            <a:r>
              <a:rPr lang="en-US" sz="3200" dirty="0"/>
              <a:t>clearances, commodity inspections, tax rebates and foreign exchange settlements</a:t>
            </a:r>
            <a:r>
              <a:rPr lang="en-US" sz="3200" dirty="0" smtClean="0"/>
              <a:t>.</a:t>
            </a:r>
          </a:p>
          <a:p>
            <a:pPr marL="914400" lvl="1" indent="-457200"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HK" sz="3200" dirty="0" smtClean="0"/>
          </a:p>
          <a:p>
            <a:pPr marL="914400" lvl="1" indent="-457200"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HK" sz="3200" dirty="0" smtClean="0"/>
          </a:p>
          <a:p>
            <a:pPr>
              <a:spcAft>
                <a:spcPts val="600"/>
              </a:spcAft>
            </a:pPr>
            <a:endParaRPr lang="en-US" sz="3200" dirty="0"/>
          </a:p>
          <a:p>
            <a:pPr>
              <a:spcAft>
                <a:spcPts val="600"/>
              </a:spcAft>
            </a:pPr>
            <a:endParaRPr lang="en-HK" sz="3200" dirty="0"/>
          </a:p>
        </p:txBody>
      </p:sp>
    </p:spTree>
    <p:extLst>
      <p:ext uri="{BB962C8B-B14F-4D97-AF65-F5344CB8AC3E}">
        <p14:creationId xmlns:p14="http://schemas.microsoft.com/office/powerpoint/2010/main" val="40568165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1EE8DB88-EF96-48F1-9636-6FFD8E3E38C1}"/>
              </a:ext>
            </a:extLst>
          </p:cNvPr>
          <p:cNvSpPr/>
          <p:nvPr/>
        </p:nvSpPr>
        <p:spPr>
          <a:xfrm>
            <a:off x="790896" y="368932"/>
            <a:ext cx="10164654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E-commerce Trends in </a:t>
            </a:r>
            <a:r>
              <a:rPr lang="en-US" sz="4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China: Southwest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0CEFAC07-4091-47B7-9659-BD7529C7197A}"/>
              </a:ext>
            </a:extLst>
          </p:cNvPr>
          <p:cNvSpPr txBox="1"/>
          <p:nvPr/>
        </p:nvSpPr>
        <p:spPr>
          <a:xfrm>
            <a:off x="260543" y="1309657"/>
            <a:ext cx="11604396" cy="48782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600" dirty="0" err="1"/>
              <a:t>Alilbaba</a:t>
            </a:r>
            <a:endParaRPr lang="en-US" sz="2600" dirty="0"/>
          </a:p>
          <a:p>
            <a:pPr marL="971550" lvl="1" indent="-5143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600" dirty="0"/>
              <a:t>Logistics base is in Chongqing. Aims to deliver goods to its customers within 24 hours</a:t>
            </a:r>
          </a:p>
          <a:p>
            <a:pPr marL="971550" lvl="1" indent="-5143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HK" sz="2600" dirty="0"/>
              <a:t>Set up Loan and Guarantee companies in </a:t>
            </a:r>
            <a:r>
              <a:rPr lang="en-US" sz="2600" dirty="0" err="1"/>
              <a:t>Liangjiang</a:t>
            </a:r>
            <a:r>
              <a:rPr lang="en-US" sz="2600" dirty="0"/>
              <a:t> New Area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sz="2600" dirty="0"/>
              <a:t>Strategic cooperation agreement with the Chongqing Municipal Government which will include cross border e-commerce.</a:t>
            </a:r>
          </a:p>
          <a:p>
            <a:pPr>
              <a:spcAft>
                <a:spcPts val="600"/>
              </a:spcAft>
            </a:pPr>
            <a:endParaRPr lang="en-HK" sz="2600" dirty="0"/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HK" sz="2600" dirty="0"/>
              <a:t>Regional Products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600" dirty="0"/>
              <a:t>QR code stores information about a household's farm produce, which can be shared on the internet and reach buyers countrywide.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600" dirty="0" err="1"/>
              <a:t>Guizhou</a:t>
            </a:r>
            <a:r>
              <a:rPr lang="en-US" sz="2600" dirty="0"/>
              <a:t> province: region specialty products sold online reached RMB 200,000</a:t>
            </a:r>
          </a:p>
        </p:txBody>
      </p:sp>
    </p:spTree>
    <p:extLst>
      <p:ext uri="{BB962C8B-B14F-4D97-AF65-F5344CB8AC3E}">
        <p14:creationId xmlns:p14="http://schemas.microsoft.com/office/powerpoint/2010/main" val="2145901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4944" y="1508760"/>
            <a:ext cx="98206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Singles Day 2017: US</a:t>
            </a:r>
            <a:r>
              <a:rPr lang="en-US" sz="4000" dirty="0" smtClean="0">
                <a:solidFill>
                  <a:srgbClr val="FF0000"/>
                </a:solidFill>
              </a:rPr>
              <a:t>$25bn </a:t>
            </a:r>
            <a:r>
              <a:rPr lang="en-US" sz="4000" dirty="0" smtClean="0"/>
              <a:t>(RMB168.2bn)</a:t>
            </a:r>
            <a:endParaRPr lang="en-US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1554480" y="2843784"/>
            <a:ext cx="827532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x</a:t>
            </a:r>
            <a:r>
              <a:rPr lang="en-US" sz="3200" dirty="0" smtClean="0"/>
              <a:t>4 than Black Friday and Cyber Monday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Spending on Alibaba increased by approx. 40% on 2016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2016’s </a:t>
            </a:r>
            <a:r>
              <a:rPr lang="en-US" sz="3200" dirty="0"/>
              <a:t>sales figure </a:t>
            </a:r>
            <a:r>
              <a:rPr lang="en-US" sz="3200" dirty="0" smtClean="0"/>
              <a:t> reached in 13 hours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$</a:t>
            </a:r>
            <a:r>
              <a:rPr lang="en-US" sz="3200" dirty="0"/>
              <a:t>1bn spent in the first two minutes after midnight.</a:t>
            </a:r>
          </a:p>
        </p:txBody>
      </p:sp>
    </p:spTree>
    <p:extLst>
      <p:ext uri="{BB962C8B-B14F-4D97-AF65-F5344CB8AC3E}">
        <p14:creationId xmlns:p14="http://schemas.microsoft.com/office/powerpoint/2010/main" val="37329557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1EE8DB88-EF96-48F1-9636-6FFD8E3E38C1}"/>
              </a:ext>
            </a:extLst>
          </p:cNvPr>
          <p:cNvSpPr/>
          <p:nvPr/>
        </p:nvSpPr>
        <p:spPr>
          <a:xfrm>
            <a:off x="790896" y="368932"/>
            <a:ext cx="10164654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E-commerce Trends in </a:t>
            </a:r>
            <a:r>
              <a:rPr lang="en-US" sz="4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China: Southwest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0CEFAC07-4091-47B7-9659-BD7529C7197A}"/>
              </a:ext>
            </a:extLst>
          </p:cNvPr>
          <p:cNvSpPr txBox="1"/>
          <p:nvPr/>
        </p:nvSpPr>
        <p:spPr>
          <a:xfrm>
            <a:off x="210690" y="1355377"/>
            <a:ext cx="11604396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HK" sz="2800" dirty="0" smtClean="0"/>
              <a:t>JD.com</a:t>
            </a:r>
            <a:endParaRPr lang="en-US" sz="2800" dirty="0"/>
          </a:p>
          <a:p>
            <a:pPr marL="971550" lvl="1" indent="-5143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800" dirty="0" smtClean="0"/>
              <a:t>Building 150 </a:t>
            </a:r>
            <a:r>
              <a:rPr lang="en-US" sz="2800" dirty="0"/>
              <a:t>cargo airports in Sichuan Province </a:t>
            </a:r>
            <a:r>
              <a:rPr lang="en-US" sz="2800" dirty="0" smtClean="0"/>
              <a:t>for </a:t>
            </a:r>
            <a:r>
              <a:rPr lang="en-US" sz="2800" dirty="0"/>
              <a:t>drone </a:t>
            </a:r>
            <a:r>
              <a:rPr lang="en-US" sz="2800" dirty="0" smtClean="0"/>
              <a:t>delivery.</a:t>
            </a:r>
          </a:p>
          <a:p>
            <a:pPr marL="971550" lvl="1" indent="-5143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HK" sz="2800" dirty="0" smtClean="0"/>
              <a:t>Current drones can carry 50kg and aim to carry 500kg in 3 years</a:t>
            </a:r>
          </a:p>
          <a:p>
            <a:pPr marL="971550" lvl="1" indent="-5143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HK" sz="2800" dirty="0" smtClean="0"/>
              <a:t>All county-level towns expected to be covered in 3 years</a:t>
            </a:r>
            <a:endParaRPr lang="en-US" sz="2800" dirty="0" smtClean="0"/>
          </a:p>
          <a:p>
            <a:pPr lvl="1">
              <a:spcAft>
                <a:spcPts val="600"/>
              </a:spcAft>
            </a:pPr>
            <a:endParaRPr lang="en-HK" sz="2800" dirty="0"/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HK" sz="2800" dirty="0" smtClean="0"/>
              <a:t>Chongqing-Europe </a:t>
            </a:r>
            <a:r>
              <a:rPr lang="en-HK" sz="2800" dirty="0" smtClean="0"/>
              <a:t>Railway</a:t>
            </a:r>
            <a:endParaRPr lang="en-HK" sz="2800" dirty="0"/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800" dirty="0" smtClean="0"/>
              <a:t>Mail service to Germany piloted in May 2016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800" dirty="0"/>
              <a:t>5,000 cargo trains running between China and Europe annually by </a:t>
            </a:r>
            <a:r>
              <a:rPr lang="en-US" sz="2800" dirty="0" smtClean="0"/>
              <a:t>2020 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800" dirty="0" smtClean="0"/>
              <a:t>Parcels will </a:t>
            </a:r>
            <a:r>
              <a:rPr lang="en-US" sz="2800" dirty="0"/>
              <a:t>arrive in Germany at least 20 days faster </a:t>
            </a:r>
            <a:r>
              <a:rPr lang="en-US" sz="2800" dirty="0" smtClean="0"/>
              <a:t>than if sent by sea.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800" dirty="0" smtClean="0"/>
              <a:t>The </a:t>
            </a:r>
            <a:r>
              <a:rPr lang="en-US" sz="2800" dirty="0"/>
              <a:t>cost </a:t>
            </a:r>
            <a:r>
              <a:rPr lang="en-US" sz="2800" dirty="0" smtClean="0"/>
              <a:t>is 1/5 of </a:t>
            </a:r>
            <a:r>
              <a:rPr lang="en-US" sz="2800" dirty="0"/>
              <a:t>that by </a:t>
            </a:r>
            <a:r>
              <a:rPr lang="en-US" sz="2800" dirty="0" smtClean="0"/>
              <a:t>air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98003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5D48B0CD-0527-427F-ACDB-8A077722D552}"/>
              </a:ext>
            </a:extLst>
          </p:cNvPr>
          <p:cNvSpPr/>
          <p:nvPr/>
        </p:nvSpPr>
        <p:spPr>
          <a:xfrm>
            <a:off x="1487672" y="2693957"/>
            <a:ext cx="9522836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HK" sz="4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China’s E-Commerce Law</a:t>
            </a:r>
            <a:endParaRPr lang="en-US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37798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E925FE50-1CA8-4967-A790-12AFA4A2FDA4}"/>
              </a:ext>
            </a:extLst>
          </p:cNvPr>
          <p:cNvSpPr/>
          <p:nvPr/>
        </p:nvSpPr>
        <p:spPr>
          <a:xfrm>
            <a:off x="191790" y="538768"/>
            <a:ext cx="11744572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/>
            <a:r>
              <a:rPr lang="en-HK" sz="4000" dirty="0"/>
              <a:t>Timeline of Foreign Investment Regulations in this Area</a:t>
            </a:r>
            <a:endParaRPr lang="en-GB" sz="4000" dirty="0"/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DD2751D7-6C90-4136-8BCE-928C88A5E74A}"/>
              </a:ext>
            </a:extLst>
          </p:cNvPr>
          <p:cNvSpPr txBox="1"/>
          <p:nvPr/>
        </p:nvSpPr>
        <p:spPr>
          <a:xfrm>
            <a:off x="639435" y="1486530"/>
            <a:ext cx="10624008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HK" sz="2800" dirty="0" smtClean="0"/>
              <a:t>Foreign </a:t>
            </a:r>
            <a:r>
              <a:rPr lang="en-HK" sz="2800" dirty="0"/>
              <a:t>investment in e-Commerce </a:t>
            </a:r>
            <a:r>
              <a:rPr lang="en-HK" sz="2800" dirty="0" smtClean="0"/>
              <a:t>platforms.</a:t>
            </a:r>
            <a:endParaRPr lang="en-GB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HK" sz="2800" dirty="0" smtClean="0"/>
              <a:t>Does not </a:t>
            </a:r>
            <a:r>
              <a:rPr lang="en-HK" sz="2800" dirty="0"/>
              <a:t>relate </a:t>
            </a:r>
            <a:r>
              <a:rPr lang="en-HK" sz="2800" dirty="0" smtClean="0"/>
              <a:t>to: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HK" sz="2800" dirty="0" smtClean="0"/>
              <a:t>brands </a:t>
            </a:r>
            <a:r>
              <a:rPr lang="en-HK" sz="2800" dirty="0"/>
              <a:t>selling through its own website (filing with the Ministry of Industry and Information Technology still required</a:t>
            </a:r>
            <a:r>
              <a:rPr lang="en-HK" sz="2800" dirty="0" smtClean="0"/>
              <a:t>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HK" sz="2800" dirty="0" smtClean="0"/>
              <a:t>using </a:t>
            </a:r>
            <a:r>
              <a:rPr lang="en-HK" sz="2800" dirty="0"/>
              <a:t>a third party platform.</a:t>
            </a:r>
            <a:endParaRPr lang="en-GB" sz="2800" dirty="0"/>
          </a:p>
          <a:p>
            <a:r>
              <a:rPr lang="en-HK" sz="2800" dirty="0"/>
              <a:t> </a:t>
            </a:r>
            <a:endParaRPr lang="en-GB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HK" sz="2800" dirty="0" smtClean="0"/>
              <a:t>Internet </a:t>
            </a:r>
            <a:r>
              <a:rPr lang="en-HK" sz="2800" dirty="0"/>
              <a:t>Content Provider license </a:t>
            </a:r>
            <a:r>
              <a:rPr lang="en-HK" sz="2800" dirty="0" smtClean="0"/>
              <a:t>still </a:t>
            </a:r>
            <a:r>
              <a:rPr lang="en-HK" sz="2800" dirty="0"/>
              <a:t>required for other business </a:t>
            </a:r>
            <a:r>
              <a:rPr lang="en-HK" sz="2800" dirty="0" smtClean="0"/>
              <a:t>services</a:t>
            </a:r>
            <a:r>
              <a:rPr lang="en-HK" sz="2800" smtClean="0"/>
              <a:t>, e.g. travel</a:t>
            </a:r>
            <a:r>
              <a:rPr lang="en-HK" sz="2800" dirty="0"/>
              <a:t>, search providers, video and image services, advertising and classifieds. </a:t>
            </a:r>
            <a:endParaRPr lang="en-GB" sz="2800" dirty="0"/>
          </a:p>
          <a:p>
            <a:r>
              <a:rPr lang="en-US" sz="2600" dirty="0"/>
              <a:t> </a:t>
            </a:r>
            <a:endParaRPr lang="en-GB" sz="2600" dirty="0"/>
          </a:p>
          <a:p>
            <a:pPr lvl="0"/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081997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E925FE50-1CA8-4967-A790-12AFA4A2FDA4}"/>
              </a:ext>
            </a:extLst>
          </p:cNvPr>
          <p:cNvSpPr/>
          <p:nvPr/>
        </p:nvSpPr>
        <p:spPr>
          <a:xfrm>
            <a:off x="191790" y="538768"/>
            <a:ext cx="11744572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/>
            <a:r>
              <a:rPr lang="en-HK" sz="4000" dirty="0"/>
              <a:t>Timeline of Foreign Investment Regulations in this Area</a:t>
            </a:r>
            <a:endParaRPr lang="en-GB" sz="4000" dirty="0"/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DD2751D7-6C90-4136-8BCE-928C88A5E74A}"/>
              </a:ext>
            </a:extLst>
          </p:cNvPr>
          <p:cNvSpPr txBox="1"/>
          <p:nvPr/>
        </p:nvSpPr>
        <p:spPr>
          <a:xfrm>
            <a:off x="639435" y="1486530"/>
            <a:ext cx="10624008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i="1" dirty="0" smtClean="0"/>
              <a:t>March </a:t>
            </a:r>
            <a:r>
              <a:rPr lang="en-US" sz="2600" b="1" i="1" dirty="0"/>
              <a:t>2011</a:t>
            </a:r>
            <a:r>
              <a:rPr lang="en-US" sz="2600" dirty="0"/>
              <a:t>: The 12</a:t>
            </a:r>
            <a:r>
              <a:rPr lang="en-US" sz="2600" baseline="30000" dirty="0"/>
              <a:t>th</a:t>
            </a:r>
            <a:r>
              <a:rPr lang="en-US" sz="2600" dirty="0"/>
              <a:t> Five Year Plan contained </a:t>
            </a:r>
            <a:r>
              <a:rPr lang="en-US" sz="2600" dirty="0" smtClean="0"/>
              <a:t>move </a:t>
            </a:r>
            <a:r>
              <a:rPr lang="en-US" sz="2600" dirty="0"/>
              <a:t>from an export-led manufacturing economy to a consumer economy.</a:t>
            </a:r>
            <a:endParaRPr lang="en-GB" sz="2600" dirty="0"/>
          </a:p>
          <a:p>
            <a:r>
              <a:rPr lang="en-US" sz="2600" dirty="0"/>
              <a:t> </a:t>
            </a:r>
            <a:endParaRPr lang="en-GB" sz="2600" dirty="0"/>
          </a:p>
          <a:p>
            <a:pPr lvl="0"/>
            <a:r>
              <a:rPr lang="en-US" sz="2600" b="1" i="1" dirty="0" smtClean="0"/>
              <a:t>January </a:t>
            </a:r>
            <a:r>
              <a:rPr lang="en-US" sz="2600" b="1" i="1" dirty="0"/>
              <a:t>2014</a:t>
            </a:r>
            <a:r>
              <a:rPr lang="en-US" sz="2600" dirty="0"/>
              <a:t>: 5</a:t>
            </a:r>
            <a:r>
              <a:rPr lang="en-US" sz="2600" dirty="0" smtClean="0"/>
              <a:t>5% Foreign </a:t>
            </a:r>
            <a:r>
              <a:rPr lang="en-US" sz="2600" dirty="0"/>
              <a:t>Invested Entities (FIE) </a:t>
            </a:r>
            <a:r>
              <a:rPr lang="en-US" sz="2600" dirty="0" smtClean="0"/>
              <a:t>permitted </a:t>
            </a:r>
            <a:r>
              <a:rPr lang="en-US" sz="2600" dirty="0"/>
              <a:t>in the Shanghai Free Trade Zone (</a:t>
            </a:r>
            <a:r>
              <a:rPr lang="en-US" sz="2600" dirty="0" err="1"/>
              <a:t>SHFTZ</a:t>
            </a:r>
            <a:r>
              <a:rPr lang="en-US" sz="2600" dirty="0"/>
              <a:t>) </a:t>
            </a:r>
            <a:r>
              <a:rPr lang="en-US" sz="2600" dirty="0" smtClean="0"/>
              <a:t>with </a:t>
            </a:r>
            <a:r>
              <a:rPr lang="en-US" sz="2600" dirty="0"/>
              <a:t>nationwide </a:t>
            </a:r>
            <a:r>
              <a:rPr lang="en-US" sz="2600" dirty="0" smtClean="0"/>
              <a:t>reach (increase from standard 50%) </a:t>
            </a:r>
            <a:r>
              <a:rPr lang="en-US" sz="2600" dirty="0"/>
              <a:t> </a:t>
            </a:r>
            <a:endParaRPr lang="en-GB" sz="2600" dirty="0"/>
          </a:p>
          <a:p>
            <a:pPr lvl="0"/>
            <a:endParaRPr lang="en-US" sz="2600" b="1" i="1" dirty="0" smtClean="0"/>
          </a:p>
          <a:p>
            <a:pPr lvl="0"/>
            <a:r>
              <a:rPr lang="en-US" sz="2600" b="1" i="1" dirty="0" smtClean="0"/>
              <a:t>January </a:t>
            </a:r>
            <a:r>
              <a:rPr lang="en-US" sz="2600" b="1" i="1" dirty="0"/>
              <a:t>2015</a:t>
            </a:r>
            <a:r>
              <a:rPr lang="en-US" sz="2600" dirty="0"/>
              <a:t>: </a:t>
            </a:r>
            <a:r>
              <a:rPr lang="en-US" sz="2600" dirty="0" smtClean="0"/>
              <a:t>100</a:t>
            </a:r>
            <a:r>
              <a:rPr lang="en-US" sz="2600" dirty="0"/>
              <a:t>% foreign ownership </a:t>
            </a:r>
            <a:r>
              <a:rPr lang="en-US" sz="2600" dirty="0" smtClean="0"/>
              <a:t>in </a:t>
            </a:r>
            <a:r>
              <a:rPr lang="en-US" sz="2600" dirty="0"/>
              <a:t>the </a:t>
            </a:r>
            <a:r>
              <a:rPr lang="en-US" sz="2600" dirty="0" err="1" smtClean="0"/>
              <a:t>SHFTZ</a:t>
            </a:r>
            <a:r>
              <a:rPr lang="en-US" sz="2600" dirty="0" smtClean="0"/>
              <a:t> permitted.</a:t>
            </a:r>
            <a:endParaRPr lang="en-GB" sz="2600" dirty="0"/>
          </a:p>
          <a:p>
            <a:r>
              <a:rPr lang="en-US" sz="2600" dirty="0"/>
              <a:t> </a:t>
            </a:r>
            <a:endParaRPr lang="en-GB" sz="2600" dirty="0"/>
          </a:p>
          <a:p>
            <a:pPr lvl="0"/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02726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E925FE50-1CA8-4967-A790-12AFA4A2FDA4}"/>
              </a:ext>
            </a:extLst>
          </p:cNvPr>
          <p:cNvSpPr/>
          <p:nvPr/>
        </p:nvSpPr>
        <p:spPr>
          <a:xfrm>
            <a:off x="191790" y="538768"/>
            <a:ext cx="11744572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/>
            <a:r>
              <a:rPr lang="en-HK" sz="4000" dirty="0"/>
              <a:t>Timeline of Foreign Investment Regulations in this Area</a:t>
            </a:r>
            <a:endParaRPr lang="en-GB" sz="4000" dirty="0"/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DD2751D7-6C90-4136-8BCE-928C88A5E74A}"/>
              </a:ext>
            </a:extLst>
          </p:cNvPr>
          <p:cNvSpPr txBox="1"/>
          <p:nvPr/>
        </p:nvSpPr>
        <p:spPr>
          <a:xfrm>
            <a:off x="482563" y="1682150"/>
            <a:ext cx="10624008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600" b="1" i="1" dirty="0" smtClean="0"/>
              <a:t>April </a:t>
            </a:r>
            <a:r>
              <a:rPr lang="en-US" sz="2600" b="1" i="1" dirty="0"/>
              <a:t>2015</a:t>
            </a:r>
            <a:r>
              <a:rPr lang="en-US" sz="2600" dirty="0"/>
              <a:t>: 2015 Foreign Investment Catalogue specifically exempts e-commerce business from the 50% foreign investment cap in </a:t>
            </a:r>
            <a:r>
              <a:rPr lang="en-US" sz="2600" dirty="0" smtClean="0"/>
              <a:t>Value Added Telecommunications Services (“VATS”) </a:t>
            </a:r>
            <a:r>
              <a:rPr lang="en-US" sz="2600" dirty="0"/>
              <a:t>businesses </a:t>
            </a:r>
            <a:endParaRPr lang="en-GB" sz="2600" dirty="0"/>
          </a:p>
          <a:p>
            <a:endParaRPr lang="en-US" sz="2600" b="1" i="1" dirty="0" smtClean="0"/>
          </a:p>
          <a:p>
            <a:r>
              <a:rPr lang="en-US" sz="2600" b="1" i="1" dirty="0" smtClean="0"/>
              <a:t>June 2015</a:t>
            </a:r>
            <a:r>
              <a:rPr lang="en-US" sz="2600" dirty="0"/>
              <a:t>: </a:t>
            </a:r>
            <a:r>
              <a:rPr lang="en-US" sz="2600" dirty="0" err="1" smtClean="0"/>
              <a:t>SHFTZ</a:t>
            </a:r>
            <a:r>
              <a:rPr lang="en-US" sz="2600" dirty="0" smtClean="0"/>
              <a:t> </a:t>
            </a:r>
            <a:r>
              <a:rPr lang="en-US" sz="2600" dirty="0"/>
              <a:t>liberalization </a:t>
            </a:r>
            <a:r>
              <a:rPr lang="en-US" sz="2600" dirty="0" smtClean="0"/>
              <a:t>expanded nationwide</a:t>
            </a:r>
            <a:r>
              <a:rPr lang="en-US" sz="2600" dirty="0"/>
              <a:t>. </a:t>
            </a:r>
            <a:r>
              <a:rPr lang="en-US" sz="2600" dirty="0" smtClean="0"/>
              <a:t>The </a:t>
            </a:r>
            <a:r>
              <a:rPr lang="en-US" sz="2600" dirty="0"/>
              <a:t>license procedure </a:t>
            </a:r>
            <a:r>
              <a:rPr lang="en-US" sz="2600" dirty="0" smtClean="0"/>
              <a:t>is </a:t>
            </a:r>
            <a:r>
              <a:rPr lang="en-US" sz="2600" dirty="0"/>
              <a:t>also simplified. Heiwado (China) Co Ltd </a:t>
            </a:r>
            <a:r>
              <a:rPr lang="en-US" sz="2600" dirty="0" smtClean="0"/>
              <a:t>first </a:t>
            </a:r>
            <a:r>
              <a:rPr lang="en-US" sz="2600" dirty="0" err="1" smtClean="0"/>
              <a:t>WFOE</a:t>
            </a:r>
            <a:r>
              <a:rPr lang="en-US" sz="2600" dirty="0" smtClean="0"/>
              <a:t> to obtain license in August 2016</a:t>
            </a:r>
            <a:endParaRPr lang="en-GB" sz="2600" dirty="0"/>
          </a:p>
          <a:p>
            <a:pPr lvl="0"/>
            <a:endParaRPr lang="en-GB" sz="2600" dirty="0"/>
          </a:p>
          <a:p>
            <a:r>
              <a:rPr lang="en-US" sz="2600" dirty="0"/>
              <a:t> </a:t>
            </a:r>
            <a:r>
              <a:rPr lang="en-US" sz="2600" b="1" i="1" dirty="0" smtClean="0"/>
              <a:t>27 </a:t>
            </a:r>
            <a:r>
              <a:rPr lang="en-US" sz="2600" b="1" i="1" dirty="0"/>
              <a:t>December 2017</a:t>
            </a:r>
            <a:r>
              <a:rPr lang="en-US" sz="2600" b="1" dirty="0"/>
              <a:t>: </a:t>
            </a:r>
            <a:r>
              <a:rPr lang="en-US" sz="2600" dirty="0" smtClean="0"/>
              <a:t>Draft e-Commerce </a:t>
            </a:r>
            <a:r>
              <a:rPr lang="en-US" sz="2600" dirty="0"/>
              <a:t>Law </a:t>
            </a:r>
            <a:r>
              <a:rPr lang="en-US" sz="2600" dirty="0" smtClean="0"/>
              <a:t>published</a:t>
            </a:r>
            <a:r>
              <a:rPr lang="en-US" sz="2600" dirty="0"/>
              <a:t>. </a:t>
            </a:r>
            <a:endParaRPr lang="en-US" sz="2600" dirty="0" smtClean="0"/>
          </a:p>
          <a:p>
            <a:pPr lvl="0"/>
            <a:endParaRPr lang="en-US" sz="2600" dirty="0"/>
          </a:p>
          <a:p>
            <a:pPr lvl="0"/>
            <a:r>
              <a:rPr lang="en-US" sz="2600" b="1" i="1" dirty="0" smtClean="0"/>
              <a:t>October 2017</a:t>
            </a:r>
            <a:r>
              <a:rPr lang="en-US" sz="2600" dirty="0" smtClean="0"/>
              <a:t>: Draft e-Commerce Law second reading</a:t>
            </a:r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83076429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E925FE50-1CA8-4967-A790-12AFA4A2FDA4}"/>
              </a:ext>
            </a:extLst>
          </p:cNvPr>
          <p:cNvSpPr/>
          <p:nvPr/>
        </p:nvSpPr>
        <p:spPr>
          <a:xfrm>
            <a:off x="191790" y="538768"/>
            <a:ext cx="11744572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 algn="ctr"/>
            <a:r>
              <a:rPr lang="en-HK" sz="4000" dirty="0" smtClean="0"/>
              <a:t>Draft e-Commerce Law</a:t>
            </a:r>
            <a:endParaRPr lang="en-GB" sz="4000" dirty="0"/>
          </a:p>
        </p:txBody>
      </p:sp>
      <p:sp>
        <p:nvSpPr>
          <p:cNvPr id="5" name="Rectangle 4"/>
          <p:cNvSpPr/>
          <p:nvPr/>
        </p:nvSpPr>
        <p:spPr>
          <a:xfrm>
            <a:off x="539016" y="1472663"/>
            <a:ext cx="10660138" cy="46935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300" dirty="0" smtClean="0"/>
              <a:t>First Draft released 27 </a:t>
            </a:r>
            <a:r>
              <a:rPr lang="en-GB" sz="2300" dirty="0"/>
              <a:t>December </a:t>
            </a:r>
            <a:r>
              <a:rPr lang="en-GB" sz="2300" dirty="0" smtClean="0"/>
              <a:t>2016. Public comments stage completed 26 </a:t>
            </a:r>
            <a:r>
              <a:rPr lang="en-GB" sz="2300" dirty="0"/>
              <a:t>January </a:t>
            </a:r>
            <a:r>
              <a:rPr lang="en-GB" sz="2300" dirty="0" smtClean="0"/>
              <a:t>2017. Second draft now under consideration.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3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300" dirty="0" smtClean="0"/>
              <a:t>Includes </a:t>
            </a:r>
            <a:r>
              <a:rPr lang="en-GB" sz="2300" dirty="0"/>
              <a:t>both domestic e-commerce and cross border </a:t>
            </a:r>
            <a:r>
              <a:rPr lang="en-GB" sz="2300" dirty="0" smtClean="0"/>
              <a:t>e-commerce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3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300" dirty="0" smtClean="0"/>
              <a:t>Includes  platforms: </a:t>
            </a:r>
            <a:r>
              <a:rPr lang="en-GB" sz="2300" i="1" dirty="0"/>
              <a:t>legal person or other organization providing cyber space, virtual business premises, transaction matching, information distribution and other services to two or more parties to an e-commerce transaction so that the parties may engage in independent </a:t>
            </a:r>
            <a:r>
              <a:rPr lang="en-GB" sz="2300" i="1" dirty="0" smtClean="0"/>
              <a:t>transactions</a:t>
            </a:r>
            <a:endParaRPr lang="en-GB" sz="23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3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300" dirty="0" smtClean="0"/>
              <a:t>and </a:t>
            </a:r>
            <a:r>
              <a:rPr lang="en-GB" sz="2300" dirty="0"/>
              <a:t>e-commerce operators </a:t>
            </a:r>
            <a:r>
              <a:rPr lang="en-GB" sz="2300" dirty="0" smtClean="0"/>
              <a:t>:“</a:t>
            </a:r>
            <a:r>
              <a:rPr lang="en-GB" sz="2300" i="1" dirty="0"/>
              <a:t>any natural or legal person or other organization, other than an e-commerce business entity, that sells goods or provide services through the Internet or other information </a:t>
            </a:r>
            <a:r>
              <a:rPr lang="en-GB" sz="2300" i="1" dirty="0" smtClean="0"/>
              <a:t>networks</a:t>
            </a:r>
            <a:r>
              <a:rPr lang="en-GB" sz="2300" dirty="0" smtClean="0"/>
              <a:t>.</a:t>
            </a:r>
            <a:endParaRPr lang="en-GB" sz="2300" dirty="0"/>
          </a:p>
        </p:txBody>
      </p:sp>
    </p:spTree>
    <p:extLst>
      <p:ext uri="{BB962C8B-B14F-4D97-AF65-F5344CB8AC3E}">
        <p14:creationId xmlns:p14="http://schemas.microsoft.com/office/powerpoint/2010/main" val="172297371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E925FE50-1CA8-4967-A790-12AFA4A2FDA4}"/>
              </a:ext>
            </a:extLst>
          </p:cNvPr>
          <p:cNvSpPr/>
          <p:nvPr/>
        </p:nvSpPr>
        <p:spPr>
          <a:xfrm>
            <a:off x="191790" y="538768"/>
            <a:ext cx="11744572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 algn="ctr"/>
            <a:r>
              <a:rPr lang="en-HK" sz="4000" dirty="0" smtClean="0"/>
              <a:t>Draft e-Commerce Law</a:t>
            </a:r>
            <a:endParaRPr lang="en-GB" sz="4000" dirty="0"/>
          </a:p>
        </p:txBody>
      </p:sp>
      <p:sp>
        <p:nvSpPr>
          <p:cNvPr id="5" name="Rectangle 4"/>
          <p:cNvSpPr/>
          <p:nvPr/>
        </p:nvSpPr>
        <p:spPr>
          <a:xfrm>
            <a:off x="972151" y="2030929"/>
            <a:ext cx="10270155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Does </a:t>
            </a:r>
            <a:r>
              <a:rPr lang="en-GB" sz="2800" dirty="0"/>
              <a:t>not apply to financial products and </a:t>
            </a:r>
            <a:r>
              <a:rPr lang="en-GB" sz="2800" dirty="0" smtClean="0"/>
              <a:t>services, </a:t>
            </a:r>
            <a:r>
              <a:rPr lang="en-GB" sz="2800" dirty="0"/>
              <a:t>or services of broadcasting audio and video programs</a:t>
            </a:r>
            <a:r>
              <a:rPr lang="en-GB" sz="2800" dirty="0" smtClean="0"/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The draft law covers a multitude of issues, and we will only cover some of these today.</a:t>
            </a:r>
          </a:p>
        </p:txBody>
      </p:sp>
    </p:spTree>
    <p:extLst>
      <p:ext uri="{BB962C8B-B14F-4D97-AF65-F5344CB8AC3E}">
        <p14:creationId xmlns:p14="http://schemas.microsoft.com/office/powerpoint/2010/main" val="42882722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E925FE50-1CA8-4967-A790-12AFA4A2FDA4}"/>
              </a:ext>
            </a:extLst>
          </p:cNvPr>
          <p:cNvSpPr/>
          <p:nvPr/>
        </p:nvSpPr>
        <p:spPr>
          <a:xfrm>
            <a:off x="191790" y="538768"/>
            <a:ext cx="11744572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 algn="ctr"/>
            <a:r>
              <a:rPr lang="en-HK" sz="4000" dirty="0" smtClean="0"/>
              <a:t>Draft e-Commerce Law</a:t>
            </a:r>
            <a:endParaRPr lang="en-GB" sz="4000" dirty="0"/>
          </a:p>
        </p:txBody>
      </p:sp>
      <p:sp>
        <p:nvSpPr>
          <p:cNvPr id="5" name="Rectangle 4"/>
          <p:cNvSpPr/>
          <p:nvPr/>
        </p:nvSpPr>
        <p:spPr>
          <a:xfrm>
            <a:off x="413886" y="1318659"/>
            <a:ext cx="11097929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u="sng" dirty="0" smtClean="0"/>
              <a:t>Accountability</a:t>
            </a:r>
          </a:p>
          <a:p>
            <a:endParaRPr lang="en-GB" sz="280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GB" sz="2800" b="1" dirty="0"/>
              <a:t>Registratio</a:t>
            </a:r>
            <a:r>
              <a:rPr lang="en-GB" sz="2800" dirty="0"/>
              <a:t>n: e-commerce operators must be registered with the industry and commerce authorities. </a:t>
            </a:r>
            <a:endParaRPr lang="en-GB" sz="2800" dirty="0" smtClean="0"/>
          </a:p>
          <a:p>
            <a:pPr lvl="0"/>
            <a:endParaRPr lang="en-GB" sz="280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GB" sz="2800" b="1" dirty="0"/>
              <a:t>User real name registration</a:t>
            </a:r>
            <a:r>
              <a:rPr lang="en-GB" sz="2800" dirty="0"/>
              <a:t>: </a:t>
            </a:r>
            <a:r>
              <a:rPr lang="en-GB" sz="2800" dirty="0" smtClean="0"/>
              <a:t>Platform users should provide their genuine identity and valid contact information. E-commerce </a:t>
            </a:r>
            <a:r>
              <a:rPr lang="en-GB" sz="2800" dirty="0"/>
              <a:t>third party platform shall examine and register business operator’s </a:t>
            </a:r>
            <a:r>
              <a:rPr lang="en-GB" sz="2800" dirty="0" smtClean="0"/>
              <a:t>information.</a:t>
            </a:r>
          </a:p>
          <a:p>
            <a:pPr lvl="0"/>
            <a:endParaRPr lang="en-GB" sz="280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GB" sz="2800" b="1" dirty="0"/>
              <a:t>Privacy</a:t>
            </a:r>
            <a:r>
              <a:rPr lang="en-GB" sz="2800" dirty="0"/>
              <a:t>:  The e-commerce entity should take appropriate safeguards to protect user’s personal information</a:t>
            </a:r>
            <a:r>
              <a:rPr lang="en-GB" sz="2800" dirty="0" smtClean="0"/>
              <a:t>.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81508991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E925FE50-1CA8-4967-A790-12AFA4A2FDA4}"/>
              </a:ext>
            </a:extLst>
          </p:cNvPr>
          <p:cNvSpPr/>
          <p:nvPr/>
        </p:nvSpPr>
        <p:spPr>
          <a:xfrm>
            <a:off x="191790" y="538768"/>
            <a:ext cx="11744572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 algn="ctr"/>
            <a:r>
              <a:rPr lang="en-HK" sz="4000" dirty="0" smtClean="0"/>
              <a:t>Draft e-Commerce Law</a:t>
            </a:r>
            <a:endParaRPr lang="en-GB" sz="4000" dirty="0"/>
          </a:p>
        </p:txBody>
      </p:sp>
      <p:sp>
        <p:nvSpPr>
          <p:cNvPr id="5" name="Rectangle 4"/>
          <p:cNvSpPr/>
          <p:nvPr/>
        </p:nvSpPr>
        <p:spPr>
          <a:xfrm>
            <a:off x="972151" y="1626667"/>
            <a:ext cx="10270155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en-GB" sz="2800" b="1" dirty="0" smtClean="0"/>
              <a:t>Electronic </a:t>
            </a:r>
            <a:r>
              <a:rPr lang="en-GB" sz="2800" b="1" dirty="0"/>
              <a:t>Payments</a:t>
            </a:r>
            <a:r>
              <a:rPr lang="en-GB" sz="2800" dirty="0"/>
              <a:t>: </a:t>
            </a:r>
            <a:r>
              <a:rPr lang="en-GB" sz="2800" dirty="0" smtClean="0"/>
              <a:t>Includes </a:t>
            </a:r>
            <a:r>
              <a:rPr lang="en-GB" sz="2800" dirty="0"/>
              <a:t>rights and obligations of payment institutions, electronic payment service provider and recipient, pay confirmation, wrongful and unauthorized payments. </a:t>
            </a:r>
            <a:endParaRPr lang="en-GB" sz="2800" dirty="0" smtClean="0"/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endParaRPr lang="en-GB" sz="2800" dirty="0"/>
          </a:p>
          <a:p>
            <a:pPr marL="461963" lvl="0" algn="just"/>
            <a:r>
              <a:rPr lang="en-GB" sz="2800" dirty="0" smtClean="0"/>
              <a:t>For example, the </a:t>
            </a:r>
            <a:r>
              <a:rPr lang="en-GB" sz="2800" dirty="0"/>
              <a:t>online payment service provider will automatically be held </a:t>
            </a:r>
            <a:r>
              <a:rPr lang="en-GB" sz="2800" dirty="0" smtClean="0"/>
              <a:t>liable</a:t>
            </a:r>
            <a:r>
              <a:rPr lang="en-GB" sz="2800" dirty="0"/>
              <a:t> </a:t>
            </a:r>
            <a:r>
              <a:rPr lang="en-GB" sz="2800" dirty="0" smtClean="0"/>
              <a:t>for losses </a:t>
            </a:r>
            <a:r>
              <a:rPr lang="en-GB" sz="2800" dirty="0"/>
              <a:t>caused by unauthorized payment</a:t>
            </a:r>
            <a:r>
              <a:rPr lang="en-GB" sz="2800" dirty="0" smtClean="0"/>
              <a:t>, </a:t>
            </a:r>
            <a:r>
              <a:rPr lang="en-GB" sz="2800" dirty="0"/>
              <a:t>unless it can prove that such losses are caused by the recipient of the online payment service. </a:t>
            </a:r>
          </a:p>
        </p:txBody>
      </p:sp>
    </p:spTree>
    <p:extLst>
      <p:ext uri="{BB962C8B-B14F-4D97-AF65-F5344CB8AC3E}">
        <p14:creationId xmlns:p14="http://schemas.microsoft.com/office/powerpoint/2010/main" val="225177439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E925FE50-1CA8-4967-A790-12AFA4A2FDA4}"/>
              </a:ext>
            </a:extLst>
          </p:cNvPr>
          <p:cNvSpPr/>
          <p:nvPr/>
        </p:nvSpPr>
        <p:spPr>
          <a:xfrm>
            <a:off x="191790" y="538768"/>
            <a:ext cx="11744572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 algn="ctr"/>
            <a:r>
              <a:rPr lang="en-HK" sz="4000" dirty="0" smtClean="0"/>
              <a:t>Draft e-Commerce Law</a:t>
            </a:r>
            <a:endParaRPr lang="en-GB" sz="4000" dirty="0"/>
          </a:p>
        </p:txBody>
      </p:sp>
      <p:sp>
        <p:nvSpPr>
          <p:cNvPr id="5" name="Rectangle 4"/>
          <p:cNvSpPr/>
          <p:nvPr/>
        </p:nvSpPr>
        <p:spPr>
          <a:xfrm>
            <a:off x="770021" y="1799922"/>
            <a:ext cx="10270155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en-GB" sz="2800" b="1" dirty="0" smtClean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GB" sz="2800" b="1" dirty="0" smtClean="0"/>
              <a:t>Logistics</a:t>
            </a:r>
            <a:r>
              <a:rPr lang="en-GB" sz="2800" dirty="0"/>
              <a:t>: If there is a delay in the delivery, damage or loss, the logistics service provider must indemnify the customers. </a:t>
            </a:r>
            <a:endParaRPr lang="en-GB" sz="2800" dirty="0" smtClean="0"/>
          </a:p>
          <a:p>
            <a:pPr lvl="0"/>
            <a:endParaRPr lang="en-GB" sz="2800" dirty="0"/>
          </a:p>
          <a:p>
            <a:pPr marL="509588" lvl="0"/>
            <a:r>
              <a:rPr lang="en-GB" sz="2800" dirty="0" smtClean="0"/>
              <a:t>Where </a:t>
            </a:r>
            <a:r>
              <a:rPr lang="en-GB" sz="2800" dirty="0"/>
              <a:t>express logistic services are provided by franchise, the franchisee and franchiser shall be jointly liable.</a:t>
            </a:r>
          </a:p>
        </p:txBody>
      </p:sp>
    </p:spTree>
    <p:extLst>
      <p:ext uri="{BB962C8B-B14F-4D97-AF65-F5344CB8AC3E}">
        <p14:creationId xmlns:p14="http://schemas.microsoft.com/office/powerpoint/2010/main" val="2251774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1EE8DB88-EF96-48F1-9636-6FFD8E3E38C1}"/>
              </a:ext>
            </a:extLst>
          </p:cNvPr>
          <p:cNvSpPr/>
          <p:nvPr/>
        </p:nvSpPr>
        <p:spPr>
          <a:xfrm>
            <a:off x="1033272" y="304924"/>
            <a:ext cx="980340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China’s E-commerce </a:t>
            </a:r>
            <a:r>
              <a:rPr lang="en-US" sz="4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Statistics in </a:t>
            </a:r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2016</a:t>
            </a:r>
            <a:endParaRPr lang="en-US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0CEFAC07-4091-47B7-9659-BD7529C7197A}"/>
              </a:ext>
            </a:extLst>
          </p:cNvPr>
          <p:cNvSpPr txBox="1"/>
          <p:nvPr/>
        </p:nvSpPr>
        <p:spPr>
          <a:xfrm>
            <a:off x="242255" y="1291542"/>
            <a:ext cx="11604396" cy="5709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HK" sz="2400" dirty="0" smtClean="0"/>
              <a:t>Network </a:t>
            </a:r>
            <a:r>
              <a:rPr lang="en-HK" sz="2400" dirty="0"/>
              <a:t>shopping </a:t>
            </a:r>
            <a:r>
              <a:rPr lang="en-HK" sz="2400" dirty="0" smtClean="0"/>
              <a:t>users: </a:t>
            </a:r>
            <a:r>
              <a:rPr lang="en-HK" sz="2400" dirty="0">
                <a:solidFill>
                  <a:srgbClr val="FF0000"/>
                </a:solidFill>
              </a:rPr>
              <a:t>467 </a:t>
            </a:r>
            <a:r>
              <a:rPr lang="en-HK" sz="2400" dirty="0" smtClean="0">
                <a:solidFill>
                  <a:srgbClr val="FF0000"/>
                </a:solidFill>
              </a:rPr>
              <a:t>million</a:t>
            </a:r>
          </a:p>
          <a:p>
            <a:pPr>
              <a:spcAft>
                <a:spcPts val="600"/>
              </a:spcAft>
            </a:pPr>
            <a:endParaRPr lang="en-HK" sz="2400" dirty="0" smtClean="0"/>
          </a:p>
          <a:p>
            <a:pPr marL="914400" lvl="1" indent="-4572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HK" sz="2400" dirty="0" smtClean="0"/>
              <a:t>2016 China: </a:t>
            </a:r>
            <a:r>
              <a:rPr lang="en-HK" sz="2400" dirty="0"/>
              <a:t>Internet population reached 731 million and Internet penetration reached </a:t>
            </a:r>
            <a:r>
              <a:rPr lang="en-HK" sz="2400" dirty="0" smtClean="0"/>
              <a:t>53.2%</a:t>
            </a:r>
          </a:p>
          <a:p>
            <a:pPr marL="914400" lvl="1" indent="-4572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HK" sz="2400" dirty="0" smtClean="0"/>
              <a:t> 2016 USA: Internet population reached 286 million and internet penetration reached 88.5%</a:t>
            </a:r>
          </a:p>
          <a:p>
            <a:pPr marL="914400" lvl="1" indent="-4572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HK" sz="2400" dirty="0" smtClean="0"/>
              <a:t>2016 China: mobile </a:t>
            </a:r>
            <a:r>
              <a:rPr lang="en-HK" sz="2400" dirty="0"/>
              <a:t>Internet users reached 695 million and the proportion of Internet users who pay online via mobile phones reached 67.5</a:t>
            </a:r>
            <a:r>
              <a:rPr lang="en-HK" sz="2400" dirty="0" smtClean="0"/>
              <a:t>%.</a:t>
            </a:r>
          </a:p>
          <a:p>
            <a:pPr lvl="1">
              <a:spcAft>
                <a:spcPts val="600"/>
              </a:spcAft>
            </a:pPr>
            <a:endParaRPr lang="en-US" sz="2400" dirty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HK" sz="2400" dirty="0" smtClean="0"/>
              <a:t>Value of E-commerce transactions: </a:t>
            </a:r>
            <a:r>
              <a:rPr lang="en-HK" sz="2400" dirty="0" smtClean="0">
                <a:solidFill>
                  <a:srgbClr val="FF0000"/>
                </a:solidFill>
              </a:rPr>
              <a:t>RMB 26.1 </a:t>
            </a:r>
            <a:r>
              <a:rPr lang="en-HK" sz="2400" dirty="0">
                <a:solidFill>
                  <a:srgbClr val="FF0000"/>
                </a:solidFill>
              </a:rPr>
              <a:t>trillion </a:t>
            </a:r>
          </a:p>
          <a:p>
            <a:pPr marL="914400" lvl="1" indent="-4572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HK" sz="2400" dirty="0" smtClean="0"/>
              <a:t>e-commerce </a:t>
            </a:r>
            <a:r>
              <a:rPr lang="en-HK" sz="2400" dirty="0"/>
              <a:t>transactions </a:t>
            </a:r>
            <a:r>
              <a:rPr lang="en-HK" sz="2400" dirty="0" smtClean="0"/>
              <a:t>increased </a:t>
            </a:r>
            <a:r>
              <a:rPr lang="en-HK" sz="2400" dirty="0"/>
              <a:t>by </a:t>
            </a:r>
            <a:r>
              <a:rPr lang="en-HK" sz="2400" dirty="0" smtClean="0"/>
              <a:t>19.8% YOY 2016</a:t>
            </a:r>
          </a:p>
          <a:p>
            <a:pPr marL="914400" lvl="1" indent="-4572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HK" sz="2400" dirty="0" smtClean="0"/>
              <a:t>34% increase 2012-2016</a:t>
            </a:r>
            <a:r>
              <a:rPr lang="en-HK" sz="2400" dirty="0"/>
              <a:t>. </a:t>
            </a:r>
            <a:endParaRPr lang="en-HK" sz="2400" dirty="0" smtClean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HK" sz="3200" dirty="0"/>
          </a:p>
        </p:txBody>
      </p:sp>
    </p:spTree>
    <p:extLst>
      <p:ext uri="{BB962C8B-B14F-4D97-AF65-F5344CB8AC3E}">
        <p14:creationId xmlns:p14="http://schemas.microsoft.com/office/powerpoint/2010/main" val="345504055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E925FE50-1CA8-4967-A790-12AFA4A2FDA4}"/>
              </a:ext>
            </a:extLst>
          </p:cNvPr>
          <p:cNvSpPr/>
          <p:nvPr/>
        </p:nvSpPr>
        <p:spPr>
          <a:xfrm>
            <a:off x="191790" y="538768"/>
            <a:ext cx="11744572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 algn="ctr"/>
            <a:r>
              <a:rPr lang="en-HK" sz="4000" dirty="0" smtClean="0"/>
              <a:t>Draft e-Commerce Law</a:t>
            </a:r>
            <a:endParaRPr lang="en-GB" sz="4000" dirty="0"/>
          </a:p>
        </p:txBody>
      </p:sp>
      <p:sp>
        <p:nvSpPr>
          <p:cNvPr id="5" name="Rectangle 4"/>
          <p:cNvSpPr/>
          <p:nvPr/>
        </p:nvSpPr>
        <p:spPr>
          <a:xfrm>
            <a:off x="837397" y="1366785"/>
            <a:ext cx="1072254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u="sng" dirty="0"/>
              <a:t>Consumer </a:t>
            </a:r>
            <a:r>
              <a:rPr lang="en-GB" sz="2800" u="sng" dirty="0" smtClean="0"/>
              <a:t>Protection</a:t>
            </a:r>
          </a:p>
          <a:p>
            <a:endParaRPr lang="en-GB" sz="2800" dirty="0"/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en-GB" sz="2800" b="1" dirty="0"/>
              <a:t>Service </a:t>
            </a:r>
            <a:r>
              <a:rPr lang="en-GB" sz="2800" b="1" dirty="0" smtClean="0"/>
              <a:t>Agreements: </a:t>
            </a:r>
          </a:p>
          <a:p>
            <a:pPr marL="914400" lvl="1" indent="-457200" algn="just">
              <a:buFont typeface="Wingdings" panose="05000000000000000000" pitchFamily="2" charset="2"/>
              <a:buChar char="Ø"/>
            </a:pPr>
            <a:r>
              <a:rPr lang="en-GB" sz="2800" dirty="0" smtClean="0"/>
              <a:t>Service </a:t>
            </a:r>
            <a:r>
              <a:rPr lang="en-GB" sz="2800" dirty="0"/>
              <a:t>agreement and trade policies to regulate </a:t>
            </a:r>
            <a:r>
              <a:rPr lang="en-GB" sz="2800" dirty="0" smtClean="0"/>
              <a:t>relationship </a:t>
            </a:r>
            <a:r>
              <a:rPr lang="en-GB" sz="2800" dirty="0"/>
              <a:t>with customers and operators. </a:t>
            </a:r>
            <a:endParaRPr lang="en-GB" sz="2800" dirty="0" smtClean="0"/>
          </a:p>
          <a:p>
            <a:pPr marL="914400" lvl="1" indent="-457200" algn="just">
              <a:buFont typeface="Wingdings" panose="05000000000000000000" pitchFamily="2" charset="2"/>
              <a:buChar char="Ø"/>
            </a:pPr>
            <a:r>
              <a:rPr lang="en-GB" sz="2800" dirty="0" smtClean="0"/>
              <a:t>Must </a:t>
            </a:r>
            <a:r>
              <a:rPr lang="en-GB" sz="2800" dirty="0"/>
              <a:t>include provisions on termination, quality guarantees and consumer protection. </a:t>
            </a:r>
            <a:endParaRPr lang="en-GB" sz="2800" dirty="0" smtClean="0"/>
          </a:p>
          <a:p>
            <a:pPr marL="914400" lvl="1" indent="-457200" algn="just">
              <a:buFont typeface="Wingdings" panose="05000000000000000000" pitchFamily="2" charset="2"/>
              <a:buChar char="Ø"/>
            </a:pPr>
            <a:r>
              <a:rPr lang="en-GB" sz="2800" dirty="0" smtClean="0"/>
              <a:t>Clearly </a:t>
            </a:r>
            <a:r>
              <a:rPr lang="en-GB" sz="2800" dirty="0"/>
              <a:t>displayed and accessible on the platform website and copies must be filed with the authorities. </a:t>
            </a:r>
            <a:endParaRPr lang="en-GB" sz="2800" dirty="0" smtClean="0"/>
          </a:p>
          <a:p>
            <a:pPr marL="914400" lvl="1" indent="-457200" algn="just">
              <a:buFont typeface="Wingdings" panose="05000000000000000000" pitchFamily="2" charset="2"/>
              <a:buChar char="Ø"/>
            </a:pPr>
            <a:r>
              <a:rPr lang="en-GB" sz="2800" dirty="0" smtClean="0"/>
              <a:t>Operator/customer </a:t>
            </a:r>
            <a:r>
              <a:rPr lang="en-GB" sz="2800" dirty="0"/>
              <a:t>must be given the option to </a:t>
            </a:r>
            <a:r>
              <a:rPr lang="en-GB" sz="2800" dirty="0" smtClean="0"/>
              <a:t>terminate if amendments are made.  </a:t>
            </a:r>
            <a:endParaRPr lang="en-GB" sz="2800" dirty="0"/>
          </a:p>
          <a:p>
            <a:pPr lvl="0"/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81508991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E925FE50-1CA8-4967-A790-12AFA4A2FDA4}"/>
              </a:ext>
            </a:extLst>
          </p:cNvPr>
          <p:cNvSpPr/>
          <p:nvPr/>
        </p:nvSpPr>
        <p:spPr>
          <a:xfrm>
            <a:off x="191790" y="538768"/>
            <a:ext cx="11744572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 algn="ctr"/>
            <a:r>
              <a:rPr lang="en-HK" sz="4000" dirty="0" smtClean="0"/>
              <a:t>Draft e-Commerce Law</a:t>
            </a:r>
            <a:endParaRPr lang="en-GB" sz="4000" dirty="0"/>
          </a:p>
        </p:txBody>
      </p:sp>
      <p:sp>
        <p:nvSpPr>
          <p:cNvPr id="5" name="Rectangle 4"/>
          <p:cNvSpPr/>
          <p:nvPr/>
        </p:nvSpPr>
        <p:spPr>
          <a:xfrm>
            <a:off x="611365" y="1395662"/>
            <a:ext cx="10270155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GB" sz="2800" b="1" dirty="0"/>
              <a:t>Unfair </a:t>
            </a:r>
            <a:r>
              <a:rPr lang="en-GB" sz="2800" b="1" dirty="0" smtClean="0"/>
              <a:t>Competition</a:t>
            </a:r>
            <a:endParaRPr lang="en-GB" sz="2800" b="1" dirty="0"/>
          </a:p>
          <a:p>
            <a:pPr lvl="0"/>
            <a:endParaRPr lang="en-GB" sz="2800" b="1" dirty="0" smtClean="0"/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GB" sz="2800" dirty="0" smtClean="0"/>
              <a:t>Lists </a:t>
            </a:r>
            <a:r>
              <a:rPr lang="en-GB" sz="2800" dirty="0"/>
              <a:t>the prohibited activities that constitute unfair competition and undermine the credit trading system. </a:t>
            </a:r>
            <a:endParaRPr lang="en-GB" sz="2800" dirty="0" smtClean="0"/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GB" sz="2800" dirty="0"/>
              <a:t>F</a:t>
            </a:r>
            <a:r>
              <a:rPr lang="en-GB" sz="2800" dirty="0" smtClean="0"/>
              <a:t>ines </a:t>
            </a:r>
            <a:r>
              <a:rPr lang="en-GB" sz="2800" dirty="0"/>
              <a:t>of up to </a:t>
            </a:r>
            <a:r>
              <a:rPr lang="en-GB" sz="2800" dirty="0" err="1"/>
              <a:t>RMB</a:t>
            </a:r>
            <a:r>
              <a:rPr lang="en-GB" sz="2800" dirty="0"/>
              <a:t> 500,000, </a:t>
            </a:r>
            <a:r>
              <a:rPr lang="en-GB" sz="2800" dirty="0" smtClean="0"/>
              <a:t>business licenses can be revoked.</a:t>
            </a:r>
            <a:endParaRPr lang="en-GB" sz="2800" dirty="0"/>
          </a:p>
          <a:p>
            <a:pPr marL="919163" indent="-457200" algn="just">
              <a:buFont typeface="Wingdings" panose="05000000000000000000" pitchFamily="2" charset="2"/>
              <a:buChar char="Ø"/>
            </a:pPr>
            <a:r>
              <a:rPr lang="en-GB" sz="2800" dirty="0"/>
              <a:t>IP rights owners can report to the platform IP abuses by e-commerce operators. </a:t>
            </a:r>
            <a:endParaRPr lang="en-GB" sz="2800" dirty="0" smtClean="0"/>
          </a:p>
          <a:p>
            <a:pPr marL="919163" indent="-457200" algn="just">
              <a:buFont typeface="Wingdings" panose="05000000000000000000" pitchFamily="2" charset="2"/>
              <a:buChar char="Ø"/>
            </a:pPr>
            <a:r>
              <a:rPr lang="en-GB" sz="2800" dirty="0" smtClean="0"/>
              <a:t>Protective Measures must be taken </a:t>
            </a:r>
          </a:p>
          <a:p>
            <a:pPr marL="919163" indent="-457200" algn="just">
              <a:buFont typeface="Wingdings" panose="05000000000000000000" pitchFamily="2" charset="2"/>
              <a:buChar char="Ø"/>
            </a:pPr>
            <a:r>
              <a:rPr lang="en-GB" sz="2800" dirty="0" smtClean="0"/>
              <a:t>Do these measures go far enough?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81508991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E925FE50-1CA8-4967-A790-12AFA4A2FDA4}"/>
              </a:ext>
            </a:extLst>
          </p:cNvPr>
          <p:cNvSpPr/>
          <p:nvPr/>
        </p:nvSpPr>
        <p:spPr>
          <a:xfrm>
            <a:off x="191790" y="538768"/>
            <a:ext cx="11744572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 algn="ctr"/>
            <a:r>
              <a:rPr lang="en-HK" sz="4000" dirty="0" smtClean="0"/>
              <a:t>Draft e-Commerce Law</a:t>
            </a:r>
            <a:endParaRPr lang="en-GB" sz="4000" dirty="0"/>
          </a:p>
        </p:txBody>
      </p:sp>
      <p:sp>
        <p:nvSpPr>
          <p:cNvPr id="5" name="Rectangle 4"/>
          <p:cNvSpPr/>
          <p:nvPr/>
        </p:nvSpPr>
        <p:spPr>
          <a:xfrm>
            <a:off x="928998" y="1376411"/>
            <a:ext cx="10270155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GB" sz="2800" b="1" dirty="0"/>
              <a:t>Consumer Protection</a:t>
            </a:r>
            <a:r>
              <a:rPr lang="en-GB" sz="2800" b="1" dirty="0" smtClean="0"/>
              <a:t>.</a:t>
            </a:r>
          </a:p>
          <a:p>
            <a:pPr lvl="0"/>
            <a:endParaRPr lang="en-GB" sz="2800" b="1" dirty="0"/>
          </a:p>
          <a:p>
            <a:pPr marL="457200" lvl="0" indent="-457200">
              <a:buFont typeface="Wingdings" panose="05000000000000000000" pitchFamily="2" charset="2"/>
              <a:buChar char="Ø"/>
            </a:pPr>
            <a:r>
              <a:rPr lang="en-GB" sz="2800" dirty="0" smtClean="0"/>
              <a:t>E</a:t>
            </a:r>
            <a:r>
              <a:rPr lang="en-GB" sz="2800" b="1" dirty="0" smtClean="0"/>
              <a:t>-</a:t>
            </a:r>
            <a:r>
              <a:rPr lang="en-GB" sz="2800" dirty="0" smtClean="0"/>
              <a:t>commerce </a:t>
            </a:r>
            <a:r>
              <a:rPr lang="en-GB" sz="2800" dirty="0"/>
              <a:t>operators are responsible for the quality of goods and </a:t>
            </a:r>
            <a:r>
              <a:rPr lang="en-GB" sz="2800" dirty="0" smtClean="0"/>
              <a:t>services provided.</a:t>
            </a:r>
          </a:p>
          <a:p>
            <a:pPr marL="457200" lvl="0" indent="-457200">
              <a:buFont typeface="Wingdings" panose="05000000000000000000" pitchFamily="2" charset="2"/>
              <a:buChar char="Ø"/>
            </a:pPr>
            <a:r>
              <a:rPr lang="en-GB" sz="2800" dirty="0" smtClean="0"/>
              <a:t>E-commerce </a:t>
            </a:r>
            <a:r>
              <a:rPr lang="en-GB" sz="2800" dirty="0"/>
              <a:t>services providers </a:t>
            </a:r>
            <a:r>
              <a:rPr lang="en-GB" sz="2800" dirty="0" smtClean="0"/>
              <a:t>are responsible </a:t>
            </a:r>
            <a:r>
              <a:rPr lang="en-GB" sz="2800" dirty="0"/>
              <a:t>for the service provided. </a:t>
            </a:r>
            <a:endParaRPr lang="en-GB" sz="2800" dirty="0" smtClean="0"/>
          </a:p>
          <a:p>
            <a:pPr marL="457200" lvl="0" indent="-457200">
              <a:buFont typeface="Wingdings" panose="05000000000000000000" pitchFamily="2" charset="2"/>
              <a:buChar char="Ø"/>
            </a:pPr>
            <a:r>
              <a:rPr lang="en-GB" sz="2800" dirty="0" smtClean="0"/>
              <a:t>Third Party Platform: Jointly </a:t>
            </a:r>
            <a:r>
              <a:rPr lang="en-GB" sz="2800" dirty="0"/>
              <a:t>liable </a:t>
            </a:r>
            <a:r>
              <a:rPr lang="en-GB" sz="2800" dirty="0" smtClean="0"/>
              <a:t>for damages </a:t>
            </a:r>
            <a:r>
              <a:rPr lang="en-GB" sz="2800" dirty="0"/>
              <a:t>caused to consumers due </a:t>
            </a:r>
            <a:r>
              <a:rPr lang="en-GB" sz="2800" dirty="0" smtClean="0"/>
              <a:t>purchasing goods </a:t>
            </a:r>
            <a:r>
              <a:rPr lang="en-GB" sz="2800" dirty="0"/>
              <a:t>or receiving </a:t>
            </a:r>
            <a:r>
              <a:rPr lang="en-GB" sz="2800" dirty="0" smtClean="0"/>
              <a:t>services.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GB" sz="2800" dirty="0" smtClean="0"/>
              <a:t>E-commerce </a:t>
            </a:r>
            <a:r>
              <a:rPr lang="en-GB" sz="2800" dirty="0"/>
              <a:t>platform </a:t>
            </a:r>
            <a:r>
              <a:rPr lang="en-GB" sz="2800" dirty="0" smtClean="0"/>
              <a:t>also </a:t>
            </a:r>
            <a:r>
              <a:rPr lang="en-GB" sz="2800" dirty="0"/>
              <a:t>be liable </a:t>
            </a:r>
            <a:r>
              <a:rPr lang="en-GB" sz="2800" dirty="0" smtClean="0"/>
              <a:t>if they fail to provide </a:t>
            </a:r>
            <a:r>
              <a:rPr lang="en-GB" sz="2800" dirty="0"/>
              <a:t>the consumer with the e-commerce operator’s valid identity and contact. </a:t>
            </a:r>
          </a:p>
        </p:txBody>
      </p:sp>
    </p:spTree>
    <p:extLst>
      <p:ext uri="{BB962C8B-B14F-4D97-AF65-F5344CB8AC3E}">
        <p14:creationId xmlns:p14="http://schemas.microsoft.com/office/powerpoint/2010/main" val="81508991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E925FE50-1CA8-4967-A790-12AFA4A2FDA4}"/>
              </a:ext>
            </a:extLst>
          </p:cNvPr>
          <p:cNvSpPr/>
          <p:nvPr/>
        </p:nvSpPr>
        <p:spPr>
          <a:xfrm>
            <a:off x="191790" y="538768"/>
            <a:ext cx="11744572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 algn="ctr"/>
            <a:r>
              <a:rPr lang="en-HK" sz="4000" dirty="0" smtClean="0"/>
              <a:t>Draft e-Commerce Law</a:t>
            </a:r>
            <a:endParaRPr lang="en-GB" sz="4000" dirty="0"/>
          </a:p>
        </p:txBody>
      </p:sp>
      <p:sp>
        <p:nvSpPr>
          <p:cNvPr id="5" name="Rectangle 4"/>
          <p:cNvSpPr/>
          <p:nvPr/>
        </p:nvSpPr>
        <p:spPr>
          <a:xfrm>
            <a:off x="794244" y="1491915"/>
            <a:ext cx="1053966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000" u="sng" dirty="0" smtClean="0"/>
              <a:t>Cross-Border</a:t>
            </a:r>
          </a:p>
          <a:p>
            <a:endParaRPr lang="en-GB" sz="3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000" dirty="0" smtClean="0"/>
              <a:t>Increased </a:t>
            </a:r>
            <a:r>
              <a:rPr lang="en-GB" sz="3000" dirty="0"/>
              <a:t>digitalization and convenience level of customs clearance, tax collection, inspection and quarantine </a:t>
            </a:r>
            <a:r>
              <a:rPr lang="en-GB" sz="3000" dirty="0" smtClean="0"/>
              <a:t>procedures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000" dirty="0" smtClean="0"/>
              <a:t>Electronic </a:t>
            </a:r>
            <a:r>
              <a:rPr lang="en-GB" sz="3000" dirty="0"/>
              <a:t>receipts and certificates will have the same legal force as paper ones.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000" dirty="0" smtClean="0"/>
              <a:t>business </a:t>
            </a:r>
            <a:r>
              <a:rPr lang="en-GB" sz="3000" dirty="0"/>
              <a:t>operators carrying out cross-border e-commerce activities shall be subject to PRC </a:t>
            </a:r>
            <a:r>
              <a:rPr lang="en-GB" sz="3000" dirty="0" smtClean="0"/>
              <a:t>regulations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000" dirty="0" smtClean="0"/>
              <a:t>product quality and  labelling not addressed.</a:t>
            </a:r>
            <a:endParaRPr lang="en-GB" sz="3000" dirty="0"/>
          </a:p>
        </p:txBody>
      </p:sp>
    </p:spTree>
    <p:extLst>
      <p:ext uri="{BB962C8B-B14F-4D97-AF65-F5344CB8AC3E}">
        <p14:creationId xmlns:p14="http://schemas.microsoft.com/office/powerpoint/2010/main" val="81508991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E925FE50-1CA8-4967-A790-12AFA4A2FDA4}"/>
              </a:ext>
            </a:extLst>
          </p:cNvPr>
          <p:cNvSpPr/>
          <p:nvPr/>
        </p:nvSpPr>
        <p:spPr>
          <a:xfrm>
            <a:off x="191790" y="538768"/>
            <a:ext cx="11744572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 algn="ctr"/>
            <a:r>
              <a:rPr lang="en-HK" sz="4000" dirty="0"/>
              <a:t>Draft e-Commerce Law</a:t>
            </a:r>
            <a:endParaRPr lang="en-GB" sz="4000" dirty="0"/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DD2751D7-6C90-4136-8BCE-928C88A5E74A}"/>
              </a:ext>
            </a:extLst>
          </p:cNvPr>
          <p:cNvSpPr txBox="1"/>
          <p:nvPr/>
        </p:nvSpPr>
        <p:spPr>
          <a:xfrm>
            <a:off x="677936" y="1605148"/>
            <a:ext cx="1062400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HK" sz="3200" u="sng" dirty="0" smtClean="0"/>
              <a:t>Implementation</a:t>
            </a:r>
          </a:p>
          <a:p>
            <a:endParaRPr lang="en-GB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HK" sz="3200" dirty="0" smtClean="0"/>
              <a:t>No </a:t>
            </a:r>
            <a:r>
              <a:rPr lang="en-HK" sz="3200" dirty="0"/>
              <a:t>implementation date has been </a:t>
            </a:r>
            <a:r>
              <a:rPr lang="en-HK" sz="3200" dirty="0" smtClean="0"/>
              <a:t>set</a:t>
            </a:r>
          </a:p>
          <a:p>
            <a:endParaRPr lang="en-HK" sz="32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HK" sz="3200" dirty="0" smtClean="0"/>
              <a:t>August </a:t>
            </a:r>
            <a:r>
              <a:rPr lang="en-HK" sz="3200" dirty="0"/>
              <a:t>2017 the authorities asked e-commerce platforms to carry out “self-examination and correction</a:t>
            </a:r>
            <a:r>
              <a:rPr lang="en-HK" sz="3200" dirty="0" smtClean="0"/>
              <a:t>”.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72297371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E925FE50-1CA8-4967-A790-12AFA4A2FDA4}"/>
              </a:ext>
            </a:extLst>
          </p:cNvPr>
          <p:cNvSpPr/>
          <p:nvPr/>
        </p:nvSpPr>
        <p:spPr>
          <a:xfrm>
            <a:off x="191790" y="538768"/>
            <a:ext cx="11744572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 algn="ctr"/>
            <a:r>
              <a:rPr lang="en-HK" sz="4000" dirty="0" smtClean="0"/>
              <a:t>Competition Law</a:t>
            </a:r>
            <a:endParaRPr lang="en-GB" sz="4000" dirty="0"/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DD2751D7-6C90-4136-8BCE-928C88A5E74A}"/>
              </a:ext>
            </a:extLst>
          </p:cNvPr>
          <p:cNvSpPr txBox="1"/>
          <p:nvPr/>
        </p:nvSpPr>
        <p:spPr>
          <a:xfrm>
            <a:off x="677936" y="1605148"/>
            <a:ext cx="1107451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Revisions to Anti-Unfair </a:t>
            </a:r>
            <a:r>
              <a:rPr lang="en-GB" sz="2800" dirty="0"/>
              <a:t>Competition </a:t>
            </a:r>
            <a:r>
              <a:rPr lang="en-GB" sz="2800" dirty="0" smtClean="0"/>
              <a:t>Law introduced 4 November 2017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To take effect 1 </a:t>
            </a:r>
            <a:r>
              <a:rPr lang="en-GB" sz="2800" dirty="0"/>
              <a:t>January </a:t>
            </a:r>
            <a:r>
              <a:rPr lang="en-GB" sz="2800" dirty="0" smtClean="0"/>
              <a:t>2018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encompass </a:t>
            </a:r>
            <a:r>
              <a:rPr lang="en-GB" sz="2800" dirty="0"/>
              <a:t>the entire breadth of internet commerce, e.g. online goods to movie tickets to food </a:t>
            </a:r>
            <a:r>
              <a:rPr lang="en-GB" sz="2800" dirty="0" smtClean="0"/>
              <a:t>delivery</a:t>
            </a:r>
            <a:endParaRPr lang="en-GB" sz="2800" dirty="0"/>
          </a:p>
          <a:p>
            <a:r>
              <a:rPr lang="en-GB" sz="2800" dirty="0"/>
              <a:t> 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The new provisions include: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GB" sz="2800" dirty="0"/>
              <a:t>ban on fake sales or “brushing”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GB" sz="2800" dirty="0"/>
              <a:t>ban on “click farms”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GB" sz="2800" dirty="0"/>
              <a:t>ban on deleting bad comments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GB" sz="2800" dirty="0"/>
              <a:t>ban on employing people to leave good comments</a:t>
            </a:r>
          </a:p>
          <a:p>
            <a:r>
              <a:rPr lang="en-GB" sz="28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72297371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E925FE50-1CA8-4967-A790-12AFA4A2FDA4}"/>
              </a:ext>
            </a:extLst>
          </p:cNvPr>
          <p:cNvSpPr/>
          <p:nvPr/>
        </p:nvSpPr>
        <p:spPr>
          <a:xfrm>
            <a:off x="191790" y="538768"/>
            <a:ext cx="11744572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 algn="ctr"/>
            <a:r>
              <a:rPr lang="en-HK" sz="4000" dirty="0" smtClean="0"/>
              <a:t>Competition Law</a:t>
            </a:r>
            <a:endParaRPr lang="en-GB" sz="4000" dirty="0"/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DD2751D7-6C90-4136-8BCE-928C88A5E74A}"/>
              </a:ext>
            </a:extLst>
          </p:cNvPr>
          <p:cNvSpPr txBox="1"/>
          <p:nvPr/>
        </p:nvSpPr>
        <p:spPr>
          <a:xfrm>
            <a:off x="677936" y="1605148"/>
            <a:ext cx="1062400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 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Penalties</a:t>
            </a:r>
          </a:p>
          <a:p>
            <a:endParaRPr lang="en-GB" sz="2800" dirty="0"/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GB" sz="2800" dirty="0"/>
              <a:t>online merchants that fake sales or feedback can be fined up to </a:t>
            </a:r>
            <a:r>
              <a:rPr lang="en-GB" sz="2800" dirty="0" err="1"/>
              <a:t>RMB</a:t>
            </a:r>
            <a:r>
              <a:rPr lang="en-GB" sz="2800" dirty="0"/>
              <a:t> 2 million or lose their business license.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04283083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E925FE50-1CA8-4967-A790-12AFA4A2FDA4}"/>
              </a:ext>
            </a:extLst>
          </p:cNvPr>
          <p:cNvSpPr/>
          <p:nvPr/>
        </p:nvSpPr>
        <p:spPr>
          <a:xfrm>
            <a:off x="191790" y="538768"/>
            <a:ext cx="11744572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 algn="ctr"/>
            <a:r>
              <a:rPr lang="en-HK" sz="4000" dirty="0" smtClean="0"/>
              <a:t>Other Legal Matters</a:t>
            </a:r>
            <a:endParaRPr lang="en-GB" sz="4000" dirty="0"/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DD2751D7-6C90-4136-8BCE-928C88A5E74A}"/>
              </a:ext>
            </a:extLst>
          </p:cNvPr>
          <p:cNvSpPr txBox="1"/>
          <p:nvPr/>
        </p:nvSpPr>
        <p:spPr>
          <a:xfrm>
            <a:off x="677936" y="1605148"/>
            <a:ext cx="10624008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HK" sz="2800" dirty="0" smtClean="0"/>
              <a:t>Establishment </a:t>
            </a:r>
            <a:r>
              <a:rPr lang="en-HK" sz="2800" dirty="0"/>
              <a:t>of company/</a:t>
            </a:r>
            <a:r>
              <a:rPr lang="en-HK" sz="2800" dirty="0" err="1"/>
              <a:t>WFOE</a:t>
            </a:r>
            <a:endParaRPr lang="en-GB" sz="280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HK" sz="2800" dirty="0"/>
              <a:t>License</a:t>
            </a:r>
            <a:endParaRPr lang="en-GB" sz="280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HK" sz="2800" dirty="0" smtClean="0"/>
              <a:t>Logistics</a:t>
            </a:r>
            <a:endParaRPr lang="en-GB" sz="280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HK" sz="2800" dirty="0"/>
              <a:t>Human resources</a:t>
            </a:r>
            <a:endParaRPr lang="en-GB" sz="280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HK" sz="2800" dirty="0"/>
              <a:t>IT support</a:t>
            </a:r>
            <a:endParaRPr lang="en-GB" sz="280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HK" sz="2800" dirty="0"/>
              <a:t>Intellectual Property protection: brand, website design etc.</a:t>
            </a:r>
            <a:endParaRPr lang="en-GB" sz="280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HK" sz="2800" dirty="0"/>
              <a:t>Drafting terms and conditions</a:t>
            </a:r>
            <a:endParaRPr lang="en-GB" sz="280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HK" sz="2800" dirty="0"/>
              <a:t>Data privacy</a:t>
            </a:r>
            <a:endParaRPr lang="en-GB" sz="280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HK" sz="2800" dirty="0"/>
              <a:t>Tax</a:t>
            </a:r>
            <a:endParaRPr lang="en-GB" sz="280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HK" sz="2800" dirty="0"/>
              <a:t>Import/export duties </a:t>
            </a:r>
            <a:endParaRPr lang="en-GB" sz="2800" dirty="0"/>
          </a:p>
          <a:p>
            <a:pPr marL="914400" lvl="1" indent="-457200">
              <a:buFont typeface="Wingdings" panose="05000000000000000000" pitchFamily="2" charset="2"/>
              <a:buChar char="Ø"/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15646741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E925FE50-1CA8-4967-A790-12AFA4A2FDA4}"/>
              </a:ext>
            </a:extLst>
          </p:cNvPr>
          <p:cNvSpPr/>
          <p:nvPr/>
        </p:nvSpPr>
        <p:spPr>
          <a:xfrm>
            <a:off x="191790" y="538768"/>
            <a:ext cx="11744572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 algn="ctr"/>
            <a:r>
              <a:rPr lang="en-HK" sz="4000" dirty="0" smtClean="0"/>
              <a:t>Final Word</a:t>
            </a:r>
            <a:endParaRPr lang="en-GB" sz="4000" dirty="0"/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DD2751D7-6C90-4136-8BCE-928C88A5E74A}"/>
              </a:ext>
            </a:extLst>
          </p:cNvPr>
          <p:cNvSpPr txBox="1"/>
          <p:nvPr/>
        </p:nvSpPr>
        <p:spPr>
          <a:xfrm>
            <a:off x="752072" y="2115287"/>
            <a:ext cx="10624008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HK" sz="3400" dirty="0"/>
              <a:t>I</a:t>
            </a:r>
            <a:r>
              <a:rPr lang="en-HK" sz="3400" dirty="0" smtClean="0"/>
              <a:t>f </a:t>
            </a:r>
            <a:r>
              <a:rPr lang="en-HK" sz="3400" dirty="0"/>
              <a:t>you do not sell your goods online someone else </a:t>
            </a:r>
            <a:r>
              <a:rPr lang="en-HK" sz="3400" dirty="0" smtClean="0"/>
              <a:t>will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HK" sz="3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HK" sz="3400" dirty="0" smtClean="0"/>
              <a:t>Someone </a:t>
            </a:r>
            <a:r>
              <a:rPr lang="en-HK" sz="3400" dirty="0"/>
              <a:t>in your company </a:t>
            </a:r>
            <a:r>
              <a:rPr lang="en-HK" sz="3400" dirty="0" smtClean="0"/>
              <a:t>should be tasked </a:t>
            </a:r>
            <a:r>
              <a:rPr lang="en-HK" sz="3400" dirty="0"/>
              <a:t>with monitoring sites </a:t>
            </a:r>
            <a:r>
              <a:rPr lang="en-HK" sz="3400" dirty="0" smtClean="0"/>
              <a:t>for </a:t>
            </a:r>
            <a:r>
              <a:rPr lang="en-HK" sz="3400" dirty="0" err="1"/>
              <a:t>IPR</a:t>
            </a:r>
            <a:r>
              <a:rPr lang="en-HK" sz="3400" dirty="0"/>
              <a:t> infringements</a:t>
            </a:r>
            <a:endParaRPr lang="en-GB" sz="3400" dirty="0"/>
          </a:p>
        </p:txBody>
      </p:sp>
    </p:spTree>
    <p:extLst>
      <p:ext uri="{BB962C8B-B14F-4D97-AF65-F5344CB8AC3E}">
        <p14:creationId xmlns:p14="http://schemas.microsoft.com/office/powerpoint/2010/main" val="11013137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FAFBA4BF-E6E4-4CD5-ACED-083D724D2E23}"/>
              </a:ext>
            </a:extLst>
          </p:cNvPr>
          <p:cNvSpPr txBox="1"/>
          <p:nvPr/>
        </p:nvSpPr>
        <p:spPr>
          <a:xfrm>
            <a:off x="4572503" y="2328420"/>
            <a:ext cx="270458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HK" sz="6000" dirty="0"/>
              <a:t>The End</a:t>
            </a:r>
          </a:p>
        </p:txBody>
      </p:sp>
    </p:spTree>
    <p:extLst>
      <p:ext uri="{BB962C8B-B14F-4D97-AF65-F5344CB8AC3E}">
        <p14:creationId xmlns:p14="http://schemas.microsoft.com/office/powerpoint/2010/main" val="2962971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1EE8DB88-EF96-48F1-9636-6FFD8E3E38C1}"/>
              </a:ext>
            </a:extLst>
          </p:cNvPr>
          <p:cNvSpPr/>
          <p:nvPr/>
        </p:nvSpPr>
        <p:spPr>
          <a:xfrm>
            <a:off x="621792" y="478660"/>
            <a:ext cx="980340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China’s E-commerce </a:t>
            </a:r>
            <a:r>
              <a:rPr lang="en-US" sz="4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Statistics in </a:t>
            </a:r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2016</a:t>
            </a:r>
            <a:endParaRPr lang="en-US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0CEFAC07-4091-47B7-9659-BD7529C7197A}"/>
              </a:ext>
            </a:extLst>
          </p:cNvPr>
          <p:cNvSpPr txBox="1"/>
          <p:nvPr/>
        </p:nvSpPr>
        <p:spPr>
          <a:xfrm>
            <a:off x="233111" y="1309657"/>
            <a:ext cx="11604396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HK" sz="3200" dirty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HK" sz="3200" dirty="0" smtClean="0"/>
              <a:t>The </a:t>
            </a:r>
            <a:r>
              <a:rPr lang="en-HK" sz="3200" dirty="0"/>
              <a:t>e-commerce I</a:t>
            </a:r>
            <a:r>
              <a:rPr lang="en-HK" sz="3200" dirty="0" smtClean="0"/>
              <a:t>ndustry </a:t>
            </a:r>
            <a:r>
              <a:rPr lang="en-HK" sz="3200" dirty="0"/>
              <a:t>reached </a:t>
            </a:r>
            <a:r>
              <a:rPr lang="en-HK" sz="3200" dirty="0" smtClean="0"/>
              <a:t>RM 950 </a:t>
            </a:r>
            <a:r>
              <a:rPr lang="en-HK" sz="3200" dirty="0"/>
              <a:t>trillion </a:t>
            </a:r>
            <a:endParaRPr lang="en-HK" sz="3200" dirty="0" smtClean="0"/>
          </a:p>
          <a:p>
            <a:pPr>
              <a:spcAft>
                <a:spcPts val="600"/>
              </a:spcAft>
            </a:pPr>
            <a:endParaRPr lang="en-HK" sz="3200" dirty="0"/>
          </a:p>
          <a:p>
            <a:pPr marL="914400" lvl="1" indent="-4572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3200" dirty="0" smtClean="0"/>
              <a:t>Support </a:t>
            </a:r>
            <a:r>
              <a:rPr lang="en-US" sz="3200" dirty="0"/>
              <a:t>services in the field, electronic payment services, logistics services, electronic authentication </a:t>
            </a:r>
            <a:r>
              <a:rPr lang="en-US" sz="3200" dirty="0" smtClean="0"/>
              <a:t>etc</a:t>
            </a:r>
            <a:r>
              <a:rPr lang="en-US" sz="3200" dirty="0"/>
              <a:t>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HK" sz="3200" dirty="0"/>
          </a:p>
          <a:p>
            <a:pPr>
              <a:spcAft>
                <a:spcPts val="600"/>
              </a:spcAft>
            </a:pPr>
            <a:endParaRPr lang="en-US" sz="3200" dirty="0"/>
          </a:p>
          <a:p>
            <a:pPr>
              <a:spcAft>
                <a:spcPts val="600"/>
              </a:spcAft>
            </a:pPr>
            <a:endParaRPr lang="en-HK" sz="3200" dirty="0"/>
          </a:p>
        </p:txBody>
      </p:sp>
    </p:spTree>
    <p:extLst>
      <p:ext uri="{BB962C8B-B14F-4D97-AF65-F5344CB8AC3E}">
        <p14:creationId xmlns:p14="http://schemas.microsoft.com/office/powerpoint/2010/main" val="17797997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22960" y="2077753"/>
            <a:ext cx="10597896" cy="22407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5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HK" sz="3000" dirty="0" smtClean="0"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Concept </a:t>
            </a:r>
            <a:r>
              <a:rPr lang="en-HK" sz="3000" dirty="0"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of </a:t>
            </a:r>
            <a:r>
              <a:rPr lang="en-HK" sz="3000" dirty="0" smtClean="0"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E-commerce </a:t>
            </a:r>
          </a:p>
          <a:p>
            <a:pPr marL="342900" lvl="0" indent="-342900" algn="just">
              <a:lnSpc>
                <a:spcPct val="15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HK" sz="3000" dirty="0" smtClean="0"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China’s </a:t>
            </a:r>
            <a:r>
              <a:rPr lang="en-HK" sz="3000" dirty="0"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E-commerce development </a:t>
            </a:r>
            <a:endParaRPr lang="en-HK" sz="3000" dirty="0" smtClean="0">
              <a:latin typeface="Times New Roman" panose="02020603050405020304" pitchFamily="18" charset="0"/>
              <a:ea typeface="DengXian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HK" sz="3000" dirty="0" smtClean="0"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China’s </a:t>
            </a:r>
            <a:r>
              <a:rPr lang="en-HK" sz="3000" dirty="0"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E-commerce </a:t>
            </a:r>
            <a:r>
              <a:rPr lang="en-HK" sz="3000" dirty="0" smtClean="0"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Law</a:t>
            </a:r>
            <a:endParaRPr lang="en-US" sz="3000" dirty="0">
              <a:latin typeface="Times New Roman" panose="02020603050405020304" pitchFamily="18" charset="0"/>
              <a:ea typeface="DengXian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1EE8DB88-EF96-48F1-9636-6FFD8E3E38C1}"/>
              </a:ext>
            </a:extLst>
          </p:cNvPr>
          <p:cNvSpPr/>
          <p:nvPr/>
        </p:nvSpPr>
        <p:spPr>
          <a:xfrm>
            <a:off x="621792" y="478660"/>
            <a:ext cx="980340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Contents</a:t>
            </a:r>
            <a:endParaRPr lang="en-US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19615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1EE8DB88-EF96-48F1-9636-6FFD8E3E38C1}"/>
              </a:ext>
            </a:extLst>
          </p:cNvPr>
          <p:cNvSpPr/>
          <p:nvPr/>
        </p:nvSpPr>
        <p:spPr>
          <a:xfrm>
            <a:off x="1188720" y="2846956"/>
            <a:ext cx="9803405" cy="106760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 algn="ctr">
              <a:lnSpc>
                <a:spcPct val="150000"/>
              </a:lnSpc>
              <a:spcAft>
                <a:spcPts val="600"/>
              </a:spcAft>
            </a:pPr>
            <a:r>
              <a:rPr lang="en-HK" sz="4800" dirty="0" smtClean="0"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The Concept </a:t>
            </a:r>
            <a:r>
              <a:rPr lang="en-HK" sz="4800" dirty="0"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of E-commerce </a:t>
            </a:r>
          </a:p>
        </p:txBody>
      </p:sp>
    </p:spTree>
    <p:extLst>
      <p:ext uri="{BB962C8B-B14F-4D97-AF65-F5344CB8AC3E}">
        <p14:creationId xmlns:p14="http://schemas.microsoft.com/office/powerpoint/2010/main" val="41679539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348490" y="353772"/>
            <a:ext cx="71163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HK" altLang="zh-CN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is E-commerce?</a:t>
            </a:r>
            <a:r>
              <a:rPr lang="zh-CN" altLang="zh-CN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CN" alt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94012" y="1524155"/>
            <a:ext cx="109728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HK" sz="2800" dirty="0"/>
              <a:t>The process of buying, selling, or exchanging products, services, or information via computer networks. </a:t>
            </a:r>
            <a:endParaRPr lang="en-HK" sz="2800" dirty="0" smtClean="0"/>
          </a:p>
          <a:p>
            <a:endParaRPr lang="en-US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HK" sz="2800" dirty="0"/>
              <a:t>The way we use the term “e-commerce” can however depend on the sector we are engaged in.</a:t>
            </a:r>
            <a:endParaRPr lang="en-US" sz="2800" dirty="0"/>
          </a:p>
          <a:p>
            <a:pPr marL="1257300" lvl="2" indent="-342900">
              <a:buFont typeface="Wingdings" panose="05000000000000000000" pitchFamily="2" charset="2"/>
              <a:buChar char="Ø"/>
            </a:pPr>
            <a:r>
              <a:rPr lang="en-HK" sz="2800" dirty="0" smtClean="0"/>
              <a:t>Communication </a:t>
            </a:r>
            <a:r>
              <a:rPr lang="en-HK" sz="2800" dirty="0"/>
              <a:t>fields: </a:t>
            </a:r>
            <a:r>
              <a:rPr lang="en-HK" sz="2800" dirty="0" smtClean="0"/>
              <a:t>delivery </a:t>
            </a:r>
            <a:r>
              <a:rPr lang="en-HK" sz="2800" dirty="0"/>
              <a:t>of information and products over networks</a:t>
            </a:r>
            <a:endParaRPr lang="en-US" sz="2800" dirty="0"/>
          </a:p>
          <a:p>
            <a:pPr marL="1257300" lvl="2" indent="-342900">
              <a:buFont typeface="Wingdings" panose="05000000000000000000" pitchFamily="2" charset="2"/>
              <a:buChar char="Ø"/>
            </a:pPr>
            <a:r>
              <a:rPr lang="en-HK" sz="2800" dirty="0"/>
              <a:t>Commercial contexts:  online buying and selling</a:t>
            </a:r>
            <a:r>
              <a:rPr lang="en-HK" sz="2800" dirty="0" smtClean="0"/>
              <a:t>.</a:t>
            </a:r>
            <a:endParaRPr lang="en-US" sz="28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HK" sz="2800" dirty="0" smtClean="0"/>
              <a:t> </a:t>
            </a:r>
            <a:r>
              <a:rPr lang="en-HK" sz="2800" dirty="0"/>
              <a:t>“e-commerce” </a:t>
            </a:r>
            <a:r>
              <a:rPr lang="en-HK" sz="2800" dirty="0" smtClean="0"/>
              <a:t>industry: Logistics</a:t>
            </a:r>
            <a:r>
              <a:rPr lang="en-HK" sz="2800" dirty="0"/>
              <a:t>, back office, warehousing, etc.</a:t>
            </a:r>
            <a:endParaRPr lang="zh-CN" alt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58865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646379" y="353772"/>
            <a:ext cx="852060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HK" altLang="zh-CN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E-commerce Classifications</a:t>
            </a:r>
            <a:r>
              <a:rPr lang="zh-CN" altLang="zh-CN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CN" alt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94012" y="1524155"/>
            <a:ext cx="10972800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HK" sz="2450" b="1" dirty="0"/>
              <a:t>B2B</a:t>
            </a:r>
            <a:r>
              <a:rPr lang="en-HK" sz="2450" dirty="0"/>
              <a:t> (business-to-business): </a:t>
            </a:r>
            <a:r>
              <a:rPr lang="en-HK" sz="2450" dirty="0" smtClean="0"/>
              <a:t>allows e-business to collaborate, partner, and share research and complex data with other businesses.</a:t>
            </a:r>
            <a:endParaRPr lang="en-US" sz="245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HK" sz="2450" b="1" dirty="0" smtClean="0"/>
              <a:t>B2C</a:t>
            </a:r>
            <a:r>
              <a:rPr lang="en-HK" sz="2450" dirty="0" smtClean="0"/>
              <a:t> (business-to-consumer): turns browsers into buyers, building customer loyalty. </a:t>
            </a:r>
            <a:endParaRPr lang="en-US" sz="245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HK" sz="2450" b="1" dirty="0" smtClean="0"/>
              <a:t>C2B</a:t>
            </a:r>
            <a:r>
              <a:rPr lang="en-HK" sz="2450" dirty="0" smtClean="0"/>
              <a:t> </a:t>
            </a:r>
            <a:r>
              <a:rPr lang="en-HK" sz="2450" dirty="0"/>
              <a:t>(consumer-to-business): </a:t>
            </a:r>
            <a:r>
              <a:rPr lang="en-HK" sz="2450" dirty="0" smtClean="0"/>
              <a:t>The </a:t>
            </a:r>
            <a:r>
              <a:rPr lang="en-HK" sz="2450" dirty="0"/>
              <a:t>business responds to the consumer’s requested product and its price.</a:t>
            </a:r>
            <a:endParaRPr lang="en-US" sz="245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HK" sz="2450" b="1" dirty="0"/>
              <a:t>C2C</a:t>
            </a:r>
            <a:r>
              <a:rPr lang="en-HK" sz="2450" dirty="0"/>
              <a:t> (consumer-to-consumer) business: </a:t>
            </a:r>
            <a:r>
              <a:rPr lang="en-HK" sz="2450" dirty="0" smtClean="0"/>
              <a:t>Online </a:t>
            </a:r>
            <a:r>
              <a:rPr lang="en-HK" sz="2450" dirty="0"/>
              <a:t>auction sites are the most common forum for C2C e-commerce. </a:t>
            </a:r>
            <a:endParaRPr lang="en-US" sz="245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HK" sz="2450" b="1" dirty="0"/>
              <a:t>B2G</a:t>
            </a:r>
            <a:r>
              <a:rPr lang="en-HK" sz="2450" dirty="0"/>
              <a:t> (business-to-government): </a:t>
            </a:r>
            <a:r>
              <a:rPr lang="en-HK" sz="2450" dirty="0" smtClean="0"/>
              <a:t>Businesses </a:t>
            </a:r>
            <a:r>
              <a:rPr lang="en-HK" sz="2450" dirty="0"/>
              <a:t>that bid on government contracts use the B2G business model.</a:t>
            </a:r>
            <a:endParaRPr lang="en-US" sz="245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HK" sz="2450" b="1" dirty="0"/>
              <a:t>G2C</a:t>
            </a:r>
            <a:r>
              <a:rPr lang="en-HK" sz="2450" dirty="0"/>
              <a:t> (government-to-consumer): allows to interact with government agencies online.</a:t>
            </a:r>
            <a:endParaRPr lang="en-US" sz="245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HK" sz="2450" b="1" dirty="0" smtClean="0"/>
              <a:t>Intermediately</a:t>
            </a:r>
            <a:r>
              <a:rPr lang="en-HK" sz="2450" dirty="0" smtClean="0"/>
              <a:t>: </a:t>
            </a:r>
            <a:r>
              <a:rPr lang="en-HK" sz="2450" dirty="0"/>
              <a:t>platforms which bring buyers and sellers together. </a:t>
            </a:r>
            <a:endParaRPr lang="zh-CN" altLang="zh-CN" sz="24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08385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350341" y="421062"/>
            <a:ext cx="10741307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HK" altLang="zh-CN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Direct vs. Indirect e-Commerce</a:t>
            </a:r>
            <a:endParaRPr lang="zh-CN" altLang="zh-CN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89441" y="1907828"/>
            <a:ext cx="10543344" cy="30469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en-HK" sz="3200" b="1" dirty="0" smtClean="0"/>
              <a:t>Indirect</a:t>
            </a:r>
            <a:r>
              <a:rPr lang="en-HK" sz="3200" dirty="0"/>
              <a:t>: electronic ordering of tangible </a:t>
            </a:r>
            <a:r>
              <a:rPr lang="en-HK" sz="3200" dirty="0" smtClean="0"/>
              <a:t>goods. Requires </a:t>
            </a:r>
            <a:r>
              <a:rPr lang="en-HK" sz="3200" dirty="0"/>
              <a:t>the use of traditional </a:t>
            </a:r>
            <a:r>
              <a:rPr lang="en-HK" sz="3200" dirty="0" smtClean="0"/>
              <a:t>delivery channels.</a:t>
            </a:r>
            <a:endParaRPr lang="en-US" sz="32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en-HK" sz="3200" b="1" dirty="0"/>
              <a:t>Direct</a:t>
            </a:r>
            <a:r>
              <a:rPr lang="en-HK" sz="3200" dirty="0"/>
              <a:t>: intangible goods and </a:t>
            </a:r>
            <a:r>
              <a:rPr lang="en-HK" sz="3200" dirty="0" smtClean="0"/>
              <a:t>services. Online </a:t>
            </a:r>
            <a:r>
              <a:rPr lang="en-HK" sz="3200" dirty="0"/>
              <a:t>ordering, payment and delivery of </a:t>
            </a:r>
            <a:r>
              <a:rPr lang="en-HK" sz="3200" dirty="0" smtClean="0"/>
              <a:t>goods or services such as films/music.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11835091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1298</TotalTime>
  <Words>1748</Words>
  <Application>Microsoft Office PowerPoint</Application>
  <PresentationFormat>Widescreen</PresentationFormat>
  <Paragraphs>272</Paragraphs>
  <Slides>39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6" baseType="lpstr">
      <vt:lpstr>宋体</vt:lpstr>
      <vt:lpstr>Arial</vt:lpstr>
      <vt:lpstr>Calibri</vt:lpstr>
      <vt:lpstr>DengXian</vt:lpstr>
      <vt:lpstr>Times New Roman</vt:lpstr>
      <vt:lpstr>Wingdings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DBL HK</dc:creator>
  <cp:lastModifiedBy>helen morris</cp:lastModifiedBy>
  <cp:revision>69</cp:revision>
  <dcterms:created xsi:type="dcterms:W3CDTF">2017-10-11T09:20:46Z</dcterms:created>
  <dcterms:modified xsi:type="dcterms:W3CDTF">2017-11-17T00:50:08Z</dcterms:modified>
</cp:coreProperties>
</file>